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80" r:id="rId4"/>
    <p:sldId id="281" r:id="rId5"/>
    <p:sldId id="282" r:id="rId6"/>
    <p:sldId id="283" r:id="rId7"/>
    <p:sldId id="284" r:id="rId8"/>
    <p:sldId id="27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547443-4282-4DC5-AAAA-584DA99A73AE}" type="datetimeFigureOut">
              <a:rPr lang="en-US" smtClean="0"/>
              <a:pPr/>
              <a:t>4/16/2020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547443-4282-4DC5-AAAA-584DA99A73AE}" type="datetimeFigureOut">
              <a:rPr lang="en-US" smtClean="0"/>
              <a:pPr/>
              <a:t>4/16/2020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547443-4282-4DC5-AAAA-584DA99A73AE}" type="datetimeFigureOut">
              <a:rPr lang="en-US" smtClean="0"/>
              <a:pPr/>
              <a:t>4/16/2020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547443-4282-4DC5-AAAA-584DA99A73AE}" type="datetimeFigureOut">
              <a:rPr lang="en-US" smtClean="0"/>
              <a:pPr/>
              <a:t>4/16/2020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47443-4282-4DC5-AAAA-584DA99A73AE}" type="datetimeFigureOut">
              <a:rPr lang="en-US" smtClean="0"/>
              <a:pPr/>
              <a:t>4/16/2020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547443-4282-4DC5-AAAA-584DA99A73AE}" type="datetimeFigureOut">
              <a:rPr lang="en-US" smtClean="0"/>
              <a:pPr/>
              <a:t>4/16/2020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547443-4282-4DC5-AAAA-584DA99A73AE}" type="datetimeFigureOut">
              <a:rPr lang="en-US" smtClean="0"/>
              <a:pPr/>
              <a:t>4/16/2020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547443-4282-4DC5-AAAA-584DA99A73AE}" type="datetimeFigureOut">
              <a:rPr lang="en-US" smtClean="0"/>
              <a:pPr/>
              <a:t>4/16/2020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47443-4282-4DC5-AAAA-584DA99A73AE}" type="datetimeFigureOut">
              <a:rPr lang="en-US" smtClean="0"/>
              <a:pPr/>
              <a:t>4/16/2020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47443-4282-4DC5-AAAA-584DA99A73AE}" type="datetimeFigureOut">
              <a:rPr lang="en-US" smtClean="0"/>
              <a:pPr/>
              <a:t>4/16/2020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47443-4282-4DC5-AAAA-584DA99A73AE}" type="datetimeFigureOut">
              <a:rPr lang="en-US" smtClean="0"/>
              <a:pPr/>
              <a:t>4/16/2020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70756B-B0BE-48B7-AE3C-8AD65A5BE7B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47443-4282-4DC5-AAAA-584DA99A73AE}" type="datetimeFigureOut">
              <a:rPr lang="en-US" smtClean="0"/>
              <a:pPr/>
              <a:t>4/16/2020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0756B-B0BE-48B7-AE3C-8AD65A5BE7B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4" y="160338"/>
            <a:ext cx="9361040" cy="964406"/>
          </a:xfrm>
        </p:spPr>
        <p:txBody>
          <a:bodyPr>
            <a:noAutofit/>
          </a:bodyPr>
          <a:lstStyle/>
          <a:p>
            <a:r>
              <a:rPr lang="en-US" sz="3200" dirty="0" smtClean="0">
                <a:solidFill>
                  <a:srgbClr val="FFC000"/>
                </a:solidFill>
                <a:latin typeface="Arial" pitchFamily="34" charset="0"/>
                <a:cs typeface="Arial" pitchFamily="34" charset="0"/>
              </a:rPr>
              <a:t/>
            </a:r>
            <a:br>
              <a:rPr lang="en-US" sz="3200" dirty="0" smtClean="0">
                <a:solidFill>
                  <a:srgbClr val="FFC000"/>
                </a:solidFill>
                <a:latin typeface="Arial" pitchFamily="34" charset="0"/>
                <a:cs typeface="Arial" pitchFamily="34" charset="0"/>
              </a:rPr>
            </a:br>
            <a:r>
              <a:rPr lang="en-US" sz="3200" dirty="0" smtClean="0">
                <a:solidFill>
                  <a:srgbClr val="FFC000"/>
                </a:solidFill>
                <a:latin typeface="Arial" pitchFamily="34" charset="0"/>
                <a:cs typeface="Arial" pitchFamily="34" charset="0"/>
              </a:rPr>
              <a:t>Epidemiology </a:t>
            </a:r>
            <a:r>
              <a:rPr lang="en-US" sz="3200" dirty="0">
                <a:solidFill>
                  <a:srgbClr val="FFC000"/>
                </a:solidFill>
                <a:latin typeface="Arial" pitchFamily="34" charset="0"/>
                <a:cs typeface="Arial" pitchFamily="34" charset="0"/>
              </a:rPr>
              <a:t>leading to Public Health  Actions in India to fight </a:t>
            </a:r>
            <a:r>
              <a:rPr lang="en-US" sz="3200" dirty="0" smtClean="0">
                <a:solidFill>
                  <a:srgbClr val="FFC000"/>
                </a:solidFill>
                <a:latin typeface="Arial" pitchFamily="34" charset="0"/>
                <a:cs typeface="Arial" pitchFamily="34" charset="0"/>
              </a:rPr>
              <a:t>COVID-19</a:t>
            </a:r>
            <a:r>
              <a:rPr lang="en-US" sz="3200" dirty="0">
                <a:solidFill>
                  <a:srgbClr val="FFC000"/>
                </a:solidFill>
                <a:latin typeface="Arial" pitchFamily="34" charset="0"/>
                <a:cs typeface="Arial" pitchFamily="34" charset="0"/>
              </a:rPr>
              <a:t/>
            </a:r>
            <a:br>
              <a:rPr lang="en-US" sz="3200" dirty="0">
                <a:solidFill>
                  <a:srgbClr val="FFC000"/>
                </a:solidFill>
                <a:latin typeface="Arial" pitchFamily="34" charset="0"/>
                <a:cs typeface="Arial" pitchFamily="34" charset="0"/>
              </a:rPr>
            </a:br>
            <a:endParaRPr lang="en-US" sz="3200"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539552" y="5229200"/>
            <a:ext cx="7848872" cy="970681"/>
          </a:xfrm>
        </p:spPr>
        <p:txBody>
          <a:bodyPr>
            <a:normAutofit fontScale="85000" lnSpcReduction="10000"/>
          </a:bodyPr>
          <a:lstStyle/>
          <a:p>
            <a:pPr>
              <a:buNone/>
            </a:pPr>
            <a:r>
              <a:rPr lang="en-IN" dirty="0" smtClean="0">
                <a:latin typeface="Arial" pitchFamily="34" charset="0"/>
                <a:cs typeface="Arial" pitchFamily="34" charset="0"/>
              </a:rPr>
              <a:t>  			</a:t>
            </a:r>
            <a:r>
              <a:rPr lang="en-IN" dirty="0" err="1" smtClean="0">
                <a:solidFill>
                  <a:srgbClr val="FFC000"/>
                </a:solidFill>
                <a:latin typeface="Arial" pitchFamily="34" charset="0"/>
                <a:cs typeface="Arial" pitchFamily="34" charset="0"/>
              </a:rPr>
              <a:t>Dr.</a:t>
            </a:r>
            <a:r>
              <a:rPr lang="en-IN" dirty="0" smtClean="0">
                <a:solidFill>
                  <a:srgbClr val="FFC000"/>
                </a:solidFill>
                <a:latin typeface="Arial" pitchFamily="34" charset="0"/>
                <a:cs typeface="Arial" pitchFamily="34" charset="0"/>
              </a:rPr>
              <a:t> </a:t>
            </a:r>
            <a:r>
              <a:rPr lang="en-IN" dirty="0" err="1" smtClean="0">
                <a:solidFill>
                  <a:srgbClr val="FFC000"/>
                </a:solidFill>
                <a:latin typeface="Arial" pitchFamily="34" charset="0"/>
                <a:cs typeface="Arial" pitchFamily="34" charset="0"/>
              </a:rPr>
              <a:t>Omesh</a:t>
            </a:r>
            <a:r>
              <a:rPr lang="en-IN" dirty="0" smtClean="0">
                <a:solidFill>
                  <a:srgbClr val="FFC000"/>
                </a:solidFill>
                <a:latin typeface="Arial" pitchFamily="34" charset="0"/>
                <a:cs typeface="Arial" pitchFamily="34" charset="0"/>
              </a:rPr>
              <a:t> Kumar </a:t>
            </a:r>
            <a:r>
              <a:rPr lang="en-IN" dirty="0" err="1" smtClean="0">
                <a:solidFill>
                  <a:srgbClr val="FFC000"/>
                </a:solidFill>
                <a:latin typeface="Arial" pitchFamily="34" charset="0"/>
                <a:cs typeface="Arial" pitchFamily="34" charset="0"/>
              </a:rPr>
              <a:t>Bharti</a:t>
            </a:r>
            <a:r>
              <a:rPr lang="en-IN" dirty="0" smtClean="0">
                <a:solidFill>
                  <a:srgbClr val="FFC000"/>
                </a:solidFill>
                <a:latin typeface="Arial" pitchFamily="34" charset="0"/>
                <a:cs typeface="Arial" pitchFamily="34" charset="0"/>
              </a:rPr>
              <a:t>,</a:t>
            </a:r>
          </a:p>
          <a:p>
            <a:pPr>
              <a:buNone/>
            </a:pPr>
            <a:r>
              <a:rPr lang="en-IN" dirty="0" smtClean="0">
                <a:solidFill>
                  <a:srgbClr val="FFC000"/>
                </a:solidFill>
                <a:latin typeface="Arial" pitchFamily="34" charset="0"/>
                <a:cs typeface="Arial" pitchFamily="34" charset="0"/>
              </a:rPr>
              <a:t>State Epidemiologist. Shimla, Himachal Pradesh</a:t>
            </a:r>
            <a:endParaRPr lang="en-IN" dirty="0">
              <a:solidFill>
                <a:srgbClr val="FFC000"/>
              </a:solidFill>
              <a:latin typeface="Arial" pitchFamily="34" charset="0"/>
              <a:cs typeface="Arial" pitchFamily="34" charset="0"/>
            </a:endParaRPr>
          </a:p>
        </p:txBody>
      </p:sp>
      <p:sp>
        <p:nvSpPr>
          <p:cNvPr id="4" name="AutoShape 2" descr="Here's How Populous India is Social Distancing to Figh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91" y="1124744"/>
            <a:ext cx="821608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88024" y="4341543"/>
            <a:ext cx="5112568" cy="646331"/>
          </a:xfrm>
          <a:prstGeom prst="rect">
            <a:avLst/>
          </a:prstGeom>
          <a:noFill/>
        </p:spPr>
        <p:txBody>
          <a:bodyPr wrap="square" rtlCol="0">
            <a:spAutoFit/>
          </a:bodyPr>
          <a:lstStyle/>
          <a:p>
            <a:r>
              <a:rPr lang="en-US" dirty="0"/>
              <a:t>Populous India is Social Distancing ...</a:t>
            </a:r>
          </a:p>
          <a:p>
            <a:r>
              <a:rPr lang="en-US" dirty="0"/>
              <a:t>weather.com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IN" dirty="0" smtClean="0">
                <a:solidFill>
                  <a:schemeClr val="bg1"/>
                </a:solidFill>
                <a:latin typeface="Arial" pitchFamily="34" charset="0"/>
                <a:cs typeface="Arial" pitchFamily="34" charset="0"/>
              </a:rPr>
              <a:t>Epidemiology leading to public health action</a:t>
            </a:r>
            <a:endParaRPr lang="en-IN"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251520" y="1600200"/>
            <a:ext cx="8712968" cy="4757758"/>
          </a:xfrm>
        </p:spPr>
        <p:txBody>
          <a:bodyPr>
            <a:normAutofit/>
          </a:bodyPr>
          <a:lstStyle/>
          <a:p>
            <a:r>
              <a:rPr lang="en-IN" sz="2400" dirty="0" smtClean="0">
                <a:solidFill>
                  <a:schemeClr val="bg1"/>
                </a:solidFill>
                <a:latin typeface="Arial" pitchFamily="34" charset="0"/>
                <a:cs typeface="Arial" pitchFamily="34" charset="0"/>
              </a:rPr>
              <a:t>When we don't have a cure or vaccine for novel coronavirus, epidemiological methods are driving decision making for public health in India.</a:t>
            </a:r>
          </a:p>
          <a:p>
            <a:r>
              <a:rPr lang="en-IN" sz="2400" dirty="0" smtClean="0">
                <a:solidFill>
                  <a:schemeClr val="bg1"/>
                </a:solidFill>
                <a:latin typeface="Arial" pitchFamily="34" charset="0"/>
                <a:cs typeface="Arial" pitchFamily="34" charset="0"/>
              </a:rPr>
              <a:t>Epidemiology </a:t>
            </a:r>
            <a:r>
              <a:rPr lang="en-IN" sz="2400" dirty="0">
                <a:solidFill>
                  <a:schemeClr val="bg1"/>
                </a:solidFill>
                <a:latin typeface="Arial" pitchFamily="34" charset="0"/>
                <a:cs typeface="Arial" pitchFamily="34" charset="0"/>
              </a:rPr>
              <a:t>of Coronavirus disease (COVID-19</a:t>
            </a:r>
            <a:r>
              <a:rPr lang="en-IN" sz="2400" dirty="0" smtClean="0">
                <a:solidFill>
                  <a:schemeClr val="bg1"/>
                </a:solidFill>
                <a:latin typeface="Arial" pitchFamily="34" charset="0"/>
                <a:cs typeface="Arial" pitchFamily="34" charset="0"/>
              </a:rPr>
              <a:t>) is fast transmission, droplet infection, respiratory involvement leading to remission and few deaths.</a:t>
            </a:r>
          </a:p>
          <a:p>
            <a:r>
              <a:rPr lang="en-IN" sz="2400" dirty="0" smtClean="0">
                <a:solidFill>
                  <a:schemeClr val="bg1"/>
                </a:solidFill>
                <a:latin typeface="Arial" pitchFamily="34" charset="0"/>
                <a:cs typeface="Arial" pitchFamily="34" charset="0"/>
              </a:rPr>
              <a:t>This needs public health action at the level of breaking transmission by social distancing, preventing infection by cough etiquettes and masks, creating bed capacity and equipping hospitals to specifically treat COVID-19 patients by making PPEs, supportive drugs and machines like ventilators.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IN" dirty="0" smtClean="0">
                <a:solidFill>
                  <a:schemeClr val="bg1"/>
                </a:solidFill>
                <a:latin typeface="Arial" pitchFamily="34" charset="0"/>
                <a:cs typeface="Arial" pitchFamily="34" charset="0"/>
              </a:rPr>
              <a:t>Epidemiology leading to public health action</a:t>
            </a:r>
            <a:endParaRPr lang="en-IN"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251520" y="1600200"/>
            <a:ext cx="8712968" cy="4757758"/>
          </a:xfrm>
        </p:spPr>
        <p:txBody>
          <a:bodyPr>
            <a:normAutofit fontScale="92500" lnSpcReduction="10000"/>
          </a:bodyPr>
          <a:lstStyle/>
          <a:p>
            <a:r>
              <a:rPr lang="en-IN" sz="2300" dirty="0" smtClean="0">
                <a:solidFill>
                  <a:schemeClr val="bg1"/>
                </a:solidFill>
                <a:latin typeface="Arial" pitchFamily="34" charset="0"/>
                <a:cs typeface="Arial" pitchFamily="34" charset="0"/>
              </a:rPr>
              <a:t>Government of India is having expert advice of research bodies like ICMR and Head of epidemiology divisions of ICMR and NIE, Chennai.</a:t>
            </a:r>
          </a:p>
          <a:p>
            <a:r>
              <a:rPr lang="en-IN" sz="2300" dirty="0" smtClean="0">
                <a:solidFill>
                  <a:schemeClr val="bg1"/>
                </a:solidFill>
                <a:latin typeface="Arial" pitchFamily="34" charset="0"/>
                <a:cs typeface="Arial" pitchFamily="34" charset="0"/>
              </a:rPr>
              <a:t>Daily data </a:t>
            </a:r>
            <a:r>
              <a:rPr lang="en-IN" sz="2300" dirty="0">
                <a:solidFill>
                  <a:schemeClr val="bg1"/>
                </a:solidFill>
                <a:latin typeface="Arial" pitchFamily="34" charset="0"/>
                <a:cs typeface="Arial" pitchFamily="34" charset="0"/>
              </a:rPr>
              <a:t>analysis of </a:t>
            </a:r>
            <a:r>
              <a:rPr lang="en-IN" sz="2300" dirty="0" smtClean="0">
                <a:solidFill>
                  <a:schemeClr val="bg1"/>
                </a:solidFill>
                <a:latin typeface="Arial" pitchFamily="34" charset="0"/>
                <a:cs typeface="Arial" pitchFamily="34" charset="0"/>
              </a:rPr>
              <a:t>COVID-19 cases </a:t>
            </a:r>
            <a:r>
              <a:rPr lang="en-IN" sz="2300" dirty="0">
                <a:solidFill>
                  <a:schemeClr val="bg1"/>
                </a:solidFill>
                <a:latin typeface="Arial" pitchFamily="34" charset="0"/>
                <a:cs typeface="Arial" pitchFamily="34" charset="0"/>
              </a:rPr>
              <a:t>guides </a:t>
            </a:r>
            <a:r>
              <a:rPr lang="en-IN" sz="2300" dirty="0" smtClean="0">
                <a:solidFill>
                  <a:schemeClr val="bg1"/>
                </a:solidFill>
                <a:latin typeface="Arial" pitchFamily="34" charset="0"/>
                <a:cs typeface="Arial" pitchFamily="34" charset="0"/>
              </a:rPr>
              <a:t>the day to day  strategies India adopts to contain the infection.</a:t>
            </a:r>
          </a:p>
          <a:p>
            <a:r>
              <a:rPr lang="en-IN" sz="2300" dirty="0" smtClean="0">
                <a:solidFill>
                  <a:schemeClr val="bg1"/>
                </a:solidFill>
                <a:latin typeface="Arial" pitchFamily="34" charset="0"/>
                <a:cs typeface="Arial" pitchFamily="34" charset="0"/>
              </a:rPr>
              <a:t>Prime minister of India is leading the campaign and declared countrywide lockdown </a:t>
            </a:r>
            <a:r>
              <a:rPr lang="en-US" sz="2300" dirty="0" smtClean="0">
                <a:solidFill>
                  <a:schemeClr val="bg1"/>
                </a:solidFill>
                <a:latin typeface="Arial" pitchFamily="34" charset="0"/>
                <a:cs typeface="Arial" pitchFamily="34" charset="0"/>
              </a:rPr>
              <a:t>on </a:t>
            </a:r>
            <a:r>
              <a:rPr lang="en-US" sz="2300" dirty="0">
                <a:solidFill>
                  <a:schemeClr val="bg1"/>
                </a:solidFill>
                <a:latin typeface="Arial" pitchFamily="34" charset="0"/>
                <a:cs typeface="Arial" pitchFamily="34" charset="0"/>
              </a:rPr>
              <a:t>March 24 to prevent the spread of the novel </a:t>
            </a:r>
            <a:r>
              <a:rPr lang="en-US" sz="2300" dirty="0" smtClean="0">
                <a:solidFill>
                  <a:schemeClr val="bg1"/>
                </a:solidFill>
                <a:latin typeface="Arial" pitchFamily="34" charset="0"/>
                <a:cs typeface="Arial" pitchFamily="34" charset="0"/>
              </a:rPr>
              <a:t>coronavirus to help </a:t>
            </a:r>
            <a:r>
              <a:rPr lang="en-US" sz="2300" dirty="0">
                <a:solidFill>
                  <a:schemeClr val="bg1"/>
                </a:solidFill>
                <a:latin typeface="Arial" pitchFamily="34" charset="0"/>
                <a:cs typeface="Arial" pitchFamily="34" charset="0"/>
              </a:rPr>
              <a:t>in slowing transmission and "flattening" the COVID-19 curve</a:t>
            </a:r>
            <a:r>
              <a:rPr lang="en-US" sz="2300" dirty="0" smtClean="0">
                <a:solidFill>
                  <a:schemeClr val="bg1"/>
                </a:solidFill>
                <a:latin typeface="Arial" pitchFamily="34" charset="0"/>
                <a:cs typeface="Arial" pitchFamily="34" charset="0"/>
              </a:rPr>
              <a:t>.</a:t>
            </a:r>
          </a:p>
          <a:p>
            <a:r>
              <a:rPr lang="en-US" sz="2300" dirty="0" smtClean="0">
                <a:solidFill>
                  <a:schemeClr val="bg1"/>
                </a:solidFill>
                <a:latin typeface="Arial" pitchFamily="34" charset="0"/>
                <a:cs typeface="Arial" pitchFamily="34" charset="0"/>
              </a:rPr>
              <a:t>Today we have 10,477 active cases, 1488 cured and 414 deaths. With lockdown extended to May 3, 2020 we have 170 Hot Spots, 207 “potential” Hot Spots and rest 359  districts as Green zone that are interchangeable depending on future course of infection.</a:t>
            </a:r>
          </a:p>
          <a:p>
            <a:r>
              <a:rPr lang="en-US" sz="2300" dirty="0" smtClean="0">
                <a:solidFill>
                  <a:schemeClr val="bg1"/>
                </a:solidFill>
                <a:latin typeface="Arial" pitchFamily="34" charset="0"/>
                <a:cs typeface="Arial" pitchFamily="34" charset="0"/>
              </a:rPr>
              <a:t>The transmission of infection is being strictly monitored area wise, district wise and state wise in India.</a:t>
            </a:r>
            <a:endParaRPr lang="en-IN" sz="23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44966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IN" dirty="0" smtClean="0">
                <a:solidFill>
                  <a:schemeClr val="bg1"/>
                </a:solidFill>
                <a:latin typeface="Arial" pitchFamily="34" charset="0"/>
                <a:cs typeface="Arial" pitchFamily="34" charset="0"/>
              </a:rPr>
              <a:t>Epidemiology leading to public health action</a:t>
            </a:r>
            <a:endParaRPr lang="en-IN"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251520" y="1600200"/>
            <a:ext cx="8712968" cy="4757758"/>
          </a:xfrm>
        </p:spPr>
        <p:txBody>
          <a:bodyPr>
            <a:normAutofit/>
          </a:bodyPr>
          <a:lstStyle/>
          <a:p>
            <a:r>
              <a:rPr lang="en-IN" sz="2300" dirty="0" smtClean="0">
                <a:solidFill>
                  <a:schemeClr val="bg1"/>
                </a:solidFill>
                <a:latin typeface="Arial" pitchFamily="34" charset="0"/>
                <a:cs typeface="Arial" pitchFamily="34" charset="0"/>
              </a:rPr>
              <a:t>The major problem in </a:t>
            </a:r>
            <a:r>
              <a:rPr lang="en-IN" sz="2300" dirty="0" smtClean="0">
                <a:solidFill>
                  <a:schemeClr val="bg1"/>
                </a:solidFill>
                <a:latin typeface="Arial" pitchFamily="34" charset="0"/>
                <a:cs typeface="Arial" pitchFamily="34" charset="0"/>
              </a:rPr>
              <a:t>a </a:t>
            </a:r>
            <a:r>
              <a:rPr lang="en-IN" sz="2300" dirty="0" smtClean="0">
                <a:solidFill>
                  <a:schemeClr val="bg1"/>
                </a:solidFill>
                <a:latin typeface="Arial" pitchFamily="34" charset="0"/>
                <a:cs typeface="Arial" pitchFamily="34" charset="0"/>
              </a:rPr>
              <a:t>pandemic is myth busting.</a:t>
            </a:r>
          </a:p>
          <a:p>
            <a:r>
              <a:rPr lang="en-IN" sz="2300" dirty="0" smtClean="0">
                <a:solidFill>
                  <a:schemeClr val="bg1"/>
                </a:solidFill>
                <a:latin typeface="Arial" pitchFamily="34" charset="0"/>
                <a:cs typeface="Arial" pitchFamily="34" charset="0"/>
              </a:rPr>
              <a:t>National toll free helplines (1075) and state helplines (104/108 etc.) have been active 24X7 to answer people’s queries.</a:t>
            </a:r>
          </a:p>
          <a:p>
            <a:r>
              <a:rPr lang="en-IN" sz="2300" dirty="0" smtClean="0">
                <a:solidFill>
                  <a:srgbClr val="FFC000"/>
                </a:solidFill>
                <a:latin typeface="Arial" pitchFamily="34" charset="0"/>
                <a:cs typeface="Arial" pitchFamily="34" charset="0"/>
              </a:rPr>
              <a:t>Major myths </a:t>
            </a:r>
            <a:r>
              <a:rPr lang="en-IN" sz="2300" dirty="0">
                <a:solidFill>
                  <a:srgbClr val="FFC000"/>
                </a:solidFill>
                <a:latin typeface="Arial" pitchFamily="34" charset="0"/>
                <a:cs typeface="Arial" pitchFamily="34" charset="0"/>
              </a:rPr>
              <a:t>d</a:t>
            </a:r>
            <a:r>
              <a:rPr lang="en-IN" sz="2300" dirty="0" smtClean="0">
                <a:solidFill>
                  <a:srgbClr val="FFC000"/>
                </a:solidFill>
                <a:latin typeface="Arial" pitchFamily="34" charset="0"/>
                <a:cs typeface="Arial" pitchFamily="34" charset="0"/>
              </a:rPr>
              <a:t>oing rounds are;</a:t>
            </a:r>
          </a:p>
          <a:p>
            <a:r>
              <a:rPr lang="en-IN" sz="2300" dirty="0" smtClean="0">
                <a:solidFill>
                  <a:schemeClr val="bg1"/>
                </a:solidFill>
                <a:latin typeface="Arial" pitchFamily="34" charset="0"/>
                <a:cs typeface="Arial" pitchFamily="34" charset="0"/>
              </a:rPr>
              <a:t>- </a:t>
            </a:r>
            <a:r>
              <a:rPr lang="en-US" sz="2300" dirty="0">
                <a:solidFill>
                  <a:schemeClr val="bg1"/>
                </a:solidFill>
                <a:latin typeface="Arial" pitchFamily="34" charset="0"/>
                <a:cs typeface="Arial" pitchFamily="34" charset="0"/>
              </a:rPr>
              <a:t>Hand-dryers are effective in killing the </a:t>
            </a:r>
            <a:r>
              <a:rPr lang="en-US" sz="2300" dirty="0" smtClean="0">
                <a:solidFill>
                  <a:schemeClr val="bg1"/>
                </a:solidFill>
                <a:latin typeface="Arial" pitchFamily="34" charset="0"/>
                <a:cs typeface="Arial" pitchFamily="34" charset="0"/>
              </a:rPr>
              <a:t>virus</a:t>
            </a:r>
          </a:p>
          <a:p>
            <a:r>
              <a:rPr lang="en-US" sz="2300" dirty="0">
                <a:solidFill>
                  <a:schemeClr val="bg1"/>
                </a:solidFill>
                <a:latin typeface="Arial" pitchFamily="34" charset="0"/>
                <a:cs typeface="Arial" pitchFamily="34" charset="0"/>
              </a:rPr>
              <a:t>-Exposure to sun’s rays can help prevent </a:t>
            </a:r>
            <a:r>
              <a:rPr lang="en-US" sz="2300" dirty="0" smtClean="0">
                <a:solidFill>
                  <a:schemeClr val="bg1"/>
                </a:solidFill>
                <a:latin typeface="Arial" pitchFamily="34" charset="0"/>
                <a:cs typeface="Arial" pitchFamily="34" charset="0"/>
              </a:rPr>
              <a:t>Covid-19</a:t>
            </a:r>
          </a:p>
          <a:p>
            <a:r>
              <a:rPr lang="en-US" sz="2300" dirty="0">
                <a:solidFill>
                  <a:schemeClr val="bg1"/>
                </a:solidFill>
                <a:latin typeface="Arial" pitchFamily="34" charset="0"/>
                <a:cs typeface="Arial" pitchFamily="34" charset="0"/>
              </a:rPr>
              <a:t>-Houseflies spread the </a:t>
            </a:r>
            <a:r>
              <a:rPr lang="en-US" sz="2300" dirty="0" smtClean="0">
                <a:solidFill>
                  <a:schemeClr val="bg1"/>
                </a:solidFill>
                <a:latin typeface="Arial" pitchFamily="34" charset="0"/>
                <a:cs typeface="Arial" pitchFamily="34" charset="0"/>
              </a:rPr>
              <a:t>virus</a:t>
            </a:r>
          </a:p>
          <a:p>
            <a:r>
              <a:rPr lang="en-US" sz="2300" dirty="0">
                <a:solidFill>
                  <a:schemeClr val="bg1"/>
                </a:solidFill>
                <a:latin typeface="Arial" pitchFamily="34" charset="0"/>
                <a:cs typeface="Arial" pitchFamily="34" charset="0"/>
              </a:rPr>
              <a:t>-Eating garlic helps prevent </a:t>
            </a:r>
            <a:r>
              <a:rPr lang="en-US" sz="2300" dirty="0" smtClean="0">
                <a:solidFill>
                  <a:schemeClr val="bg1"/>
                </a:solidFill>
                <a:latin typeface="Arial" pitchFamily="34" charset="0"/>
                <a:cs typeface="Arial" pitchFamily="34" charset="0"/>
              </a:rPr>
              <a:t>infection</a:t>
            </a:r>
          </a:p>
          <a:p>
            <a:r>
              <a:rPr lang="en-US" sz="2300" dirty="0">
                <a:solidFill>
                  <a:schemeClr val="bg1"/>
                </a:solidFill>
                <a:latin typeface="Arial" pitchFamily="34" charset="0"/>
                <a:cs typeface="Arial" pitchFamily="34" charset="0"/>
              </a:rPr>
              <a:t>-Covid-19 infections cannot be transmitted in areas with hot </a:t>
            </a:r>
            <a:r>
              <a:rPr lang="en-US" sz="2300" dirty="0" smtClean="0">
                <a:solidFill>
                  <a:schemeClr val="bg1"/>
                </a:solidFill>
                <a:latin typeface="Arial" pitchFamily="34" charset="0"/>
                <a:cs typeface="Arial" pitchFamily="34" charset="0"/>
              </a:rPr>
              <a:t>  	and </a:t>
            </a:r>
            <a:r>
              <a:rPr lang="en-US" sz="2300" dirty="0">
                <a:solidFill>
                  <a:schemeClr val="bg1"/>
                </a:solidFill>
                <a:latin typeface="Arial" pitchFamily="34" charset="0"/>
                <a:cs typeface="Arial" pitchFamily="34" charset="0"/>
              </a:rPr>
              <a:t>humid </a:t>
            </a:r>
            <a:r>
              <a:rPr lang="en-US" sz="2300" dirty="0" smtClean="0">
                <a:solidFill>
                  <a:schemeClr val="bg1"/>
                </a:solidFill>
                <a:latin typeface="Arial" pitchFamily="34" charset="0"/>
                <a:cs typeface="Arial" pitchFamily="34" charset="0"/>
              </a:rPr>
              <a:t>climates</a:t>
            </a:r>
          </a:p>
          <a:p>
            <a:r>
              <a:rPr lang="en-US" sz="2300" dirty="0" smtClean="0">
                <a:solidFill>
                  <a:schemeClr val="bg1"/>
                </a:solidFill>
                <a:latin typeface="Arial" pitchFamily="34" charset="0"/>
                <a:cs typeface="Arial" pitchFamily="34" charset="0"/>
              </a:rPr>
              <a:t>-Covid-19 spreads by eating chicken</a:t>
            </a:r>
            <a:endParaRPr lang="en-IN" sz="2300" dirty="0" smtClean="0">
              <a:solidFill>
                <a:schemeClr val="bg1"/>
              </a:solidFill>
              <a:latin typeface="Arial" pitchFamily="34" charset="0"/>
              <a:cs typeface="Arial" pitchFamily="34" charset="0"/>
            </a:endParaRPr>
          </a:p>
          <a:p>
            <a:endParaRPr lang="en-IN" sz="23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0369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IN" dirty="0" smtClean="0">
                <a:solidFill>
                  <a:schemeClr val="bg1"/>
                </a:solidFill>
                <a:latin typeface="Arial" pitchFamily="34" charset="0"/>
                <a:cs typeface="Arial" pitchFamily="34" charset="0"/>
              </a:rPr>
              <a:t>Epidemiology leading to public health action</a:t>
            </a:r>
            <a:endParaRPr lang="en-IN"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251520" y="1600200"/>
            <a:ext cx="8712968" cy="4757758"/>
          </a:xfrm>
        </p:spPr>
        <p:txBody>
          <a:bodyPr>
            <a:normAutofit/>
          </a:bodyPr>
          <a:lstStyle/>
          <a:p>
            <a:r>
              <a:rPr lang="en-IN" sz="2300" dirty="0" smtClean="0">
                <a:solidFill>
                  <a:schemeClr val="bg1"/>
                </a:solidFill>
                <a:latin typeface="Arial" pitchFamily="34" charset="0"/>
                <a:cs typeface="Arial" pitchFamily="34" charset="0"/>
              </a:rPr>
              <a:t>With the help of epidemiological tools we were successful in predicting an impending Hepatitis outbreak in Shimla. Can we have this flattening for Covid-19, only time would answer. </a:t>
            </a:r>
          </a:p>
          <a:p>
            <a:endParaRPr lang="en-IN" sz="2300" dirty="0" smtClean="0">
              <a:solidFill>
                <a:schemeClr val="bg1"/>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80927"/>
            <a:ext cx="9144000" cy="396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868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IN" dirty="0" smtClean="0">
                <a:solidFill>
                  <a:schemeClr val="bg1"/>
                </a:solidFill>
                <a:latin typeface="Arial" pitchFamily="34" charset="0"/>
                <a:cs typeface="Arial" pitchFamily="34" charset="0"/>
              </a:rPr>
              <a:t>Epidemiology leading to public health action</a:t>
            </a:r>
            <a:endParaRPr lang="en-IN"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251520" y="1600200"/>
            <a:ext cx="8712968" cy="4757758"/>
          </a:xfrm>
        </p:spPr>
        <p:txBody>
          <a:bodyPr>
            <a:normAutofit/>
          </a:bodyPr>
          <a:lstStyle/>
          <a:p>
            <a:r>
              <a:rPr lang="en-IN" sz="2300" dirty="0" smtClean="0">
                <a:solidFill>
                  <a:schemeClr val="bg1"/>
                </a:solidFill>
                <a:latin typeface="Arial" pitchFamily="34" charset="0"/>
                <a:cs typeface="Arial" pitchFamily="34" charset="0"/>
              </a:rPr>
              <a:t>By using Epidemiological tools we reduced the dose of rabies biologicals making them affordable to the poor and bringing yearly rabies deaths </a:t>
            </a:r>
            <a:r>
              <a:rPr lang="en-IN" sz="2300" dirty="0">
                <a:solidFill>
                  <a:schemeClr val="bg1"/>
                </a:solidFill>
                <a:latin typeface="Arial" pitchFamily="34" charset="0"/>
                <a:cs typeface="Arial" pitchFamily="34" charset="0"/>
              </a:rPr>
              <a:t>in Himachal Pradesh </a:t>
            </a:r>
            <a:r>
              <a:rPr lang="en-IN" sz="2300" dirty="0" smtClean="0">
                <a:solidFill>
                  <a:schemeClr val="bg1"/>
                </a:solidFill>
                <a:latin typeface="Arial" pitchFamily="34" charset="0"/>
                <a:cs typeface="Arial" pitchFamily="34" charset="0"/>
              </a:rPr>
              <a:t>from </a:t>
            </a:r>
            <a:r>
              <a:rPr lang="en-IN" sz="2300" dirty="0">
                <a:solidFill>
                  <a:schemeClr val="bg1"/>
                </a:solidFill>
                <a:latin typeface="Arial" pitchFamily="34" charset="0"/>
                <a:cs typeface="Arial" pitchFamily="34" charset="0"/>
              </a:rPr>
              <a:t>35 </a:t>
            </a:r>
            <a:r>
              <a:rPr lang="en-IN" sz="2300" dirty="0" smtClean="0">
                <a:solidFill>
                  <a:schemeClr val="bg1"/>
                </a:solidFill>
                <a:latin typeface="Arial" pitchFamily="34" charset="0"/>
                <a:cs typeface="Arial" pitchFamily="34" charset="0"/>
              </a:rPr>
              <a:t> to almost zero. </a:t>
            </a:r>
            <a:r>
              <a:rPr lang="en-IN" sz="2300" dirty="0">
                <a:solidFill>
                  <a:schemeClr val="bg1"/>
                </a:solidFill>
                <a:latin typeface="Arial" pitchFamily="34" charset="0"/>
                <a:cs typeface="Arial" pitchFamily="34" charset="0"/>
              </a:rPr>
              <a:t>Can we </a:t>
            </a:r>
            <a:r>
              <a:rPr lang="en-IN" sz="2300" dirty="0" smtClean="0">
                <a:solidFill>
                  <a:schemeClr val="bg1"/>
                </a:solidFill>
                <a:latin typeface="Arial" pitchFamily="34" charset="0"/>
                <a:cs typeface="Arial" pitchFamily="34" charset="0"/>
              </a:rPr>
              <a:t>do that for Covid-19 ?</a:t>
            </a:r>
          </a:p>
          <a:p>
            <a:endParaRPr lang="en-IN" sz="2300" dirty="0" smtClean="0">
              <a:solidFill>
                <a:schemeClr val="bg1"/>
              </a:solidFill>
              <a:latin typeface="Arial" pitchFamily="34" charset="0"/>
              <a:cs typeface="Arial" pitchFamily="34" charset="0"/>
            </a:endParaRPr>
          </a:p>
          <a:p>
            <a:endParaRPr lang="en-IN" sz="2300" dirty="0" smtClean="0">
              <a:solidFill>
                <a:schemeClr val="bg1"/>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8960"/>
            <a:ext cx="82296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6165304"/>
            <a:ext cx="1738536" cy="369332"/>
          </a:xfrm>
          <a:prstGeom prst="rect">
            <a:avLst/>
          </a:prstGeom>
          <a:noFill/>
        </p:spPr>
        <p:txBody>
          <a:bodyPr wrap="square" rtlCol="0">
            <a:spAutoFit/>
          </a:bodyPr>
          <a:lstStyle/>
          <a:p>
            <a:r>
              <a:rPr lang="en-US" dirty="0" smtClean="0">
                <a:solidFill>
                  <a:schemeClr val="bg1"/>
                </a:solidFill>
              </a:rPr>
              <a:t>2009-2019</a:t>
            </a:r>
            <a:endParaRPr lang="en-US" dirty="0">
              <a:solidFill>
                <a:schemeClr val="bg1"/>
              </a:solidFill>
            </a:endParaRPr>
          </a:p>
        </p:txBody>
      </p:sp>
    </p:spTree>
    <p:extLst>
      <p:ext uri="{BB962C8B-B14F-4D97-AF65-F5344CB8AC3E}">
        <p14:creationId xmlns:p14="http://schemas.microsoft.com/office/powerpoint/2010/main" val="3626973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IN" dirty="0" smtClean="0">
                <a:solidFill>
                  <a:schemeClr val="bg1"/>
                </a:solidFill>
                <a:latin typeface="Arial" pitchFamily="34" charset="0"/>
                <a:cs typeface="Arial" pitchFamily="34" charset="0"/>
              </a:rPr>
              <a:t>Epidemiology leading to public health action</a:t>
            </a:r>
            <a:endParaRPr lang="en-IN"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0" y="1600200"/>
            <a:ext cx="8964488" cy="4757758"/>
          </a:xfrm>
        </p:spPr>
        <p:txBody>
          <a:bodyPr>
            <a:normAutofit/>
          </a:bodyPr>
          <a:lstStyle/>
          <a:p>
            <a:r>
              <a:rPr lang="en-IN" sz="2300" dirty="0" smtClean="0">
                <a:solidFill>
                  <a:schemeClr val="bg1"/>
                </a:solidFill>
                <a:latin typeface="Arial" pitchFamily="34" charset="0"/>
                <a:cs typeface="Arial" pitchFamily="34" charset="0"/>
              </a:rPr>
              <a:t>In Himachal we have only 19 active Covid-19 cases out of 35 positive and only one death. 7/12 districts are free from Covid-19.</a:t>
            </a:r>
          </a:p>
          <a:p>
            <a:endParaRPr lang="en-IN" sz="2300" dirty="0" smtClean="0">
              <a:solidFill>
                <a:schemeClr val="bg1"/>
              </a:solidFill>
              <a:latin typeface="Arial" pitchFamily="34" charset="0"/>
              <a:cs typeface="Arial" pitchFamily="34" charset="0"/>
            </a:endParaRPr>
          </a:p>
          <a:p>
            <a:endParaRPr lang="en-IN" sz="2300" dirty="0" smtClean="0">
              <a:solidFill>
                <a:schemeClr val="bg1"/>
              </a:solidFill>
              <a:latin typeface="Arial" pitchFamily="34" charset="0"/>
              <a:cs typeface="Arial" pitchFamily="34" charset="0"/>
            </a:endParaRPr>
          </a:p>
        </p:txBody>
      </p:sp>
      <p:sp>
        <p:nvSpPr>
          <p:cNvPr id="5" name="AutoShape 4" descr="Map of District | District Hamirpur, Government of Himacha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555426"/>
            <a:ext cx="66675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068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4" descr="2014-03-09 18.29.5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defRPr/>
            </a:pPr>
            <a:r>
              <a:rPr lang="en-US" dirty="0" smtClean="0">
                <a:solidFill>
                  <a:schemeClr val="bg2"/>
                </a:solidFill>
              </a:rPr>
              <a:t>Thank You</a:t>
            </a:r>
            <a:endParaRPr lang="en-US" dirty="0">
              <a:solidFill>
                <a:schemeClr val="bg2"/>
              </a:solidFill>
            </a:endParaRPr>
          </a:p>
        </p:txBody>
      </p:sp>
      <p:sp>
        <p:nvSpPr>
          <p:cNvPr id="3" name="Content Placeholder 2"/>
          <p:cNvSpPr>
            <a:spLocks noGrp="1"/>
          </p:cNvSpPr>
          <p:nvPr>
            <p:ph idx="1"/>
          </p:nvPr>
        </p:nvSpPr>
        <p:spPr>
          <a:xfrm>
            <a:off x="107504" y="1600200"/>
            <a:ext cx="8928992" cy="4800600"/>
          </a:xfrm>
        </p:spPr>
        <p:txBody>
          <a:bodyPr/>
          <a:lstStyle/>
          <a:p>
            <a:pPr lvl="1">
              <a:buFontTx/>
              <a:buNone/>
              <a:defRPr/>
            </a:pPr>
            <a:r>
              <a:rPr lang="en-US" sz="3600" dirty="0" smtClean="0">
                <a:solidFill>
                  <a:srgbClr val="FFC000"/>
                </a:solidFill>
              </a:rPr>
              <a:t>There is a ray of Hope to win Covid-19 war !</a:t>
            </a:r>
            <a:endParaRPr lang="en-US" sz="3600" dirty="0">
              <a:solidFill>
                <a:srgbClr val="FFC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469</Words>
  <Application>Microsoft Office PowerPoint</Application>
  <PresentationFormat>On-screen Show (4:3)</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Epidemiology leading to Public Health  Actions in India to fight COVID-19 </vt:lpstr>
      <vt:lpstr>Epidemiology leading to public health action</vt:lpstr>
      <vt:lpstr>Epidemiology leading to public health action</vt:lpstr>
      <vt:lpstr>Epidemiology leading to public health action</vt:lpstr>
      <vt:lpstr>Epidemiology leading to public health action</vt:lpstr>
      <vt:lpstr>Epidemiology leading to public health action</vt:lpstr>
      <vt:lpstr>Epidemiology leading to public health action</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The Statesman</dc:creator>
  <cp:lastModifiedBy>HCL</cp:lastModifiedBy>
  <cp:revision>138</cp:revision>
  <dcterms:created xsi:type="dcterms:W3CDTF">2019-11-07T09:10:40Z</dcterms:created>
  <dcterms:modified xsi:type="dcterms:W3CDTF">2020-04-16T10:47:51Z</dcterms:modified>
</cp:coreProperties>
</file>