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sldIdLst>
    <p:sldId id="256" r:id="rId2"/>
    <p:sldId id="286" r:id="rId3"/>
    <p:sldId id="364" r:id="rId4"/>
    <p:sldId id="313" r:id="rId5"/>
    <p:sldId id="314" r:id="rId6"/>
    <p:sldId id="311" r:id="rId7"/>
    <p:sldId id="369" r:id="rId8"/>
    <p:sldId id="324" r:id="rId9"/>
    <p:sldId id="368" r:id="rId10"/>
    <p:sldId id="325" r:id="rId11"/>
    <p:sldId id="367" r:id="rId12"/>
    <p:sldId id="365" r:id="rId13"/>
    <p:sldId id="366" r:id="rId14"/>
    <p:sldId id="328" r:id="rId15"/>
    <p:sldId id="370" r:id="rId16"/>
    <p:sldId id="371" r:id="rId17"/>
    <p:sldId id="350" r:id="rId18"/>
    <p:sldId id="339" r:id="rId19"/>
    <p:sldId id="340" r:id="rId20"/>
    <p:sldId id="354" r:id="rId21"/>
    <p:sldId id="37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nchan"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656"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09-21T12:46:39.093" idx="1">
    <p:pos x="5753" y="3767"/>
    <p:text>Convert to US $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3FCD8B5-B28B-4C78-B9DD-BEF59BC609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IN" smtClean="0"/>
          </a:p>
        </p:txBody>
      </p:sp>
      <p:sp>
        <p:nvSpPr>
          <p:cNvPr id="15363" name="Slide Number Placeholder 3"/>
          <p:cNvSpPr>
            <a:spLocks noGrp="1"/>
          </p:cNvSpPr>
          <p:nvPr>
            <p:ph type="sldNum" sz="quarter" idx="5"/>
          </p:nvPr>
        </p:nvSpPr>
        <p:spPr>
          <a:noFill/>
        </p:spPr>
        <p:txBody>
          <a:bodyPr/>
          <a:lstStyle/>
          <a:p>
            <a:fld id="{75589405-F344-4FEE-9B56-0359C4453166}"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p>
        </p:txBody>
      </p:sp>
      <p:sp>
        <p:nvSpPr>
          <p:cNvPr id="46083" name="Slide Number Placeholder 3"/>
          <p:cNvSpPr>
            <a:spLocks noGrp="1"/>
          </p:cNvSpPr>
          <p:nvPr>
            <p:ph type="sldNum" sz="quarter" idx="5"/>
          </p:nvPr>
        </p:nvSpPr>
        <p:spPr>
          <a:noFill/>
        </p:spPr>
        <p:txBody>
          <a:bodyPr/>
          <a:lstStyle/>
          <a:p>
            <a:fld id="{4FA78A91-B088-4C6A-B01E-32F7E6BAAD05}" type="slidenum">
              <a:rPr lang="en-US" smtClean="0"/>
              <a:pPr/>
              <a:t>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7813"/>
            <a:ext cx="8229600" cy="1143000"/>
          </a:xfrm>
          <a:prstGeom prst="rect">
            <a:avLst/>
          </a:prstGeom>
        </p:spPr>
        <p:txBody>
          <a:bodyPr anchor="ctr"/>
          <a:lstStyle/>
          <a:p>
            <a:pPr algn="ctr" eaLnBrk="0" hangingPunct="0">
              <a:defRPr/>
            </a:pPr>
            <a:endParaRPr lang="en-IN" sz="4400">
              <a:solidFill>
                <a:schemeClr val="tx2"/>
              </a:solidFill>
            </a:endParaRPr>
          </a:p>
        </p:txBody>
      </p:sp>
      <p:sp>
        <p:nvSpPr>
          <p:cNvPr id="3" name="Rectangle 3"/>
          <p:cNvSpPr>
            <a:spLocks noGrp="1" noChangeArrowheads="1"/>
          </p:cNvSpPr>
          <p:nvPr/>
        </p:nvSpPr>
        <p:spPr bwMode="auto">
          <a:xfrm>
            <a:off x="457200" y="1600200"/>
            <a:ext cx="8229600" cy="4530725"/>
          </a:xfrm>
          <a:prstGeom prst="rect">
            <a:avLst/>
          </a:prstGeom>
        </p:spPr>
        <p:txBody>
          <a:bodyPr/>
          <a:lstStyle/>
          <a:p>
            <a:pPr marL="342900" indent="-342900" eaLnBrk="0" hangingPunct="0">
              <a:spcBef>
                <a:spcPct val="20000"/>
              </a:spcBef>
              <a:buClr>
                <a:schemeClr val="hlink"/>
              </a:buClr>
              <a:buSzPct val="90000"/>
              <a:buFont typeface="Wingdings" pitchFamily="2" charset="2"/>
              <a:buChar char="•"/>
              <a:defRPr/>
            </a:pPr>
            <a:endParaRPr lang="en-IN" sz="32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r>
              <a:rPr lang="en-US"/>
              <a:t>OMESH BHARTI</a:t>
            </a:r>
          </a:p>
        </p:txBody>
      </p:sp>
      <p:sp>
        <p:nvSpPr>
          <p:cNvPr id="6" name="Rectangle 46"/>
          <p:cNvSpPr>
            <a:spLocks noGrp="1" noChangeArrowheads="1"/>
          </p:cNvSpPr>
          <p:nvPr>
            <p:ph type="sldNum" sz="quarter" idx="12"/>
          </p:nvPr>
        </p:nvSpPr>
        <p:spPr>
          <a:ln/>
        </p:spPr>
        <p:txBody>
          <a:bodyPr/>
          <a:lstStyle>
            <a:lvl1pPr>
              <a:defRPr/>
            </a:lvl1pPr>
          </a:lstStyle>
          <a:p>
            <a:pPr>
              <a:defRPr/>
            </a:pPr>
            <a:fld id="{EE191823-41E7-435B-81B7-DA33C2A7697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r>
              <a:rPr lang="en-US"/>
              <a:t>OMESH BHARTI</a:t>
            </a:r>
          </a:p>
        </p:txBody>
      </p:sp>
      <p:sp>
        <p:nvSpPr>
          <p:cNvPr id="6" name="Rectangle 46"/>
          <p:cNvSpPr>
            <a:spLocks noGrp="1" noChangeArrowheads="1"/>
          </p:cNvSpPr>
          <p:nvPr>
            <p:ph type="sldNum" sz="quarter" idx="12"/>
          </p:nvPr>
        </p:nvSpPr>
        <p:spPr>
          <a:ln/>
        </p:spPr>
        <p:txBody>
          <a:bodyPr/>
          <a:lstStyle>
            <a:lvl1pPr>
              <a:defRPr/>
            </a:lvl1pPr>
          </a:lstStyle>
          <a:p>
            <a:pPr>
              <a:defRPr/>
            </a:pPr>
            <a:fld id="{FB1034C8-3ABB-4D82-BB9A-96693A9B78B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r>
              <a:rPr lang="en-US"/>
              <a:t>OMESH BHARTI</a:t>
            </a:r>
          </a:p>
        </p:txBody>
      </p:sp>
      <p:sp>
        <p:nvSpPr>
          <p:cNvPr id="6" name="Rectangle 46"/>
          <p:cNvSpPr>
            <a:spLocks noGrp="1" noChangeArrowheads="1"/>
          </p:cNvSpPr>
          <p:nvPr>
            <p:ph type="sldNum" sz="quarter" idx="12"/>
          </p:nvPr>
        </p:nvSpPr>
        <p:spPr>
          <a:ln/>
        </p:spPr>
        <p:txBody>
          <a:bodyPr/>
          <a:lstStyle>
            <a:lvl1pPr>
              <a:defRPr/>
            </a:lvl1pPr>
          </a:lstStyle>
          <a:p>
            <a:pPr>
              <a:defRPr/>
            </a:pPr>
            <a:fld id="{115F2591-232E-4156-AD44-C3B26EA4AE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r>
              <a:rPr lang="en-US"/>
              <a:t>OMESH BHARTI</a:t>
            </a:r>
          </a:p>
        </p:txBody>
      </p:sp>
      <p:sp>
        <p:nvSpPr>
          <p:cNvPr id="6" name="Rectangle 46"/>
          <p:cNvSpPr>
            <a:spLocks noGrp="1" noChangeArrowheads="1"/>
          </p:cNvSpPr>
          <p:nvPr>
            <p:ph type="sldNum" sz="quarter" idx="12"/>
          </p:nvPr>
        </p:nvSpPr>
        <p:spPr>
          <a:ln/>
        </p:spPr>
        <p:txBody>
          <a:bodyPr/>
          <a:lstStyle>
            <a:lvl1pPr>
              <a:defRPr/>
            </a:lvl1pPr>
          </a:lstStyle>
          <a:p>
            <a:pPr>
              <a:defRPr/>
            </a:pPr>
            <a:fld id="{2DF758A0-9A88-4CB5-99F8-37379517D8A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r>
              <a:rPr lang="en-US"/>
              <a:t>OMESH BHARTI</a:t>
            </a:r>
          </a:p>
        </p:txBody>
      </p:sp>
      <p:sp>
        <p:nvSpPr>
          <p:cNvPr id="7" name="Rectangle 46"/>
          <p:cNvSpPr>
            <a:spLocks noGrp="1" noChangeArrowheads="1"/>
          </p:cNvSpPr>
          <p:nvPr>
            <p:ph type="sldNum" sz="quarter" idx="12"/>
          </p:nvPr>
        </p:nvSpPr>
        <p:spPr>
          <a:ln/>
        </p:spPr>
        <p:txBody>
          <a:bodyPr/>
          <a:lstStyle>
            <a:lvl1pPr>
              <a:defRPr/>
            </a:lvl1pPr>
          </a:lstStyle>
          <a:p>
            <a:pPr>
              <a:defRPr/>
            </a:pPr>
            <a:fld id="{5E7F6DF8-7FDE-41BE-90A8-97E1E22A81A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r>
              <a:rPr lang="en-US"/>
              <a:t>OMESH BHARTI</a:t>
            </a:r>
          </a:p>
        </p:txBody>
      </p:sp>
      <p:sp>
        <p:nvSpPr>
          <p:cNvPr id="9" name="Rectangle 46"/>
          <p:cNvSpPr>
            <a:spLocks noGrp="1" noChangeArrowheads="1"/>
          </p:cNvSpPr>
          <p:nvPr>
            <p:ph type="sldNum" sz="quarter" idx="12"/>
          </p:nvPr>
        </p:nvSpPr>
        <p:spPr>
          <a:ln/>
        </p:spPr>
        <p:txBody>
          <a:bodyPr/>
          <a:lstStyle>
            <a:lvl1pPr>
              <a:defRPr/>
            </a:lvl1pPr>
          </a:lstStyle>
          <a:p>
            <a:pPr>
              <a:defRPr/>
            </a:pPr>
            <a:fld id="{B5EFF885-5F55-4B2A-880A-00CB3F2717D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r>
              <a:rPr lang="en-US"/>
              <a:t>OMESH BHARTI</a:t>
            </a:r>
          </a:p>
        </p:txBody>
      </p:sp>
      <p:sp>
        <p:nvSpPr>
          <p:cNvPr id="5" name="Rectangle 46"/>
          <p:cNvSpPr>
            <a:spLocks noGrp="1" noChangeArrowheads="1"/>
          </p:cNvSpPr>
          <p:nvPr>
            <p:ph type="sldNum" sz="quarter" idx="12"/>
          </p:nvPr>
        </p:nvSpPr>
        <p:spPr>
          <a:ln/>
        </p:spPr>
        <p:txBody>
          <a:bodyPr/>
          <a:lstStyle>
            <a:lvl1pPr>
              <a:defRPr/>
            </a:lvl1pPr>
          </a:lstStyle>
          <a:p>
            <a:pPr>
              <a:defRPr/>
            </a:pPr>
            <a:fld id="{BE4DD4BB-0D66-4CEA-AE6C-EAB554C541C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r>
              <a:rPr lang="en-US"/>
              <a:t>OMESH BHARTI</a:t>
            </a:r>
          </a:p>
        </p:txBody>
      </p:sp>
      <p:sp>
        <p:nvSpPr>
          <p:cNvPr id="4" name="Rectangle 46"/>
          <p:cNvSpPr>
            <a:spLocks noGrp="1" noChangeArrowheads="1"/>
          </p:cNvSpPr>
          <p:nvPr>
            <p:ph type="sldNum" sz="quarter" idx="12"/>
          </p:nvPr>
        </p:nvSpPr>
        <p:spPr>
          <a:ln/>
        </p:spPr>
        <p:txBody>
          <a:bodyPr/>
          <a:lstStyle>
            <a:lvl1pPr>
              <a:defRPr/>
            </a:lvl1pPr>
          </a:lstStyle>
          <a:p>
            <a:pPr>
              <a:defRPr/>
            </a:pPr>
            <a:fld id="{3F1EAC4C-E902-40F0-9156-90ED8496DCA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r>
              <a:rPr lang="en-US"/>
              <a:t>OMESH BHARTI</a:t>
            </a:r>
          </a:p>
        </p:txBody>
      </p:sp>
      <p:sp>
        <p:nvSpPr>
          <p:cNvPr id="7" name="Rectangle 46"/>
          <p:cNvSpPr>
            <a:spLocks noGrp="1" noChangeArrowheads="1"/>
          </p:cNvSpPr>
          <p:nvPr>
            <p:ph type="sldNum" sz="quarter" idx="12"/>
          </p:nvPr>
        </p:nvSpPr>
        <p:spPr>
          <a:ln/>
        </p:spPr>
        <p:txBody>
          <a:bodyPr/>
          <a:lstStyle>
            <a:lvl1pPr>
              <a:defRPr/>
            </a:lvl1pPr>
          </a:lstStyle>
          <a:p>
            <a:pPr>
              <a:defRPr/>
            </a:pPr>
            <a:fld id="{CDD04752-2AD0-4E58-B926-647EFE9E95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r>
              <a:rPr lang="en-US"/>
              <a:t>OMESH BHARTI</a:t>
            </a:r>
          </a:p>
        </p:txBody>
      </p:sp>
      <p:sp>
        <p:nvSpPr>
          <p:cNvPr id="7" name="Rectangle 46"/>
          <p:cNvSpPr>
            <a:spLocks noGrp="1" noChangeArrowheads="1"/>
          </p:cNvSpPr>
          <p:nvPr>
            <p:ph type="sldNum" sz="quarter" idx="12"/>
          </p:nvPr>
        </p:nvSpPr>
        <p:spPr>
          <a:ln/>
        </p:spPr>
        <p:txBody>
          <a:bodyPr/>
          <a:lstStyle>
            <a:lvl1pPr>
              <a:defRPr/>
            </a:lvl1pPr>
          </a:lstStyle>
          <a:p>
            <a:pPr>
              <a:defRPr/>
            </a:pPr>
            <a:fld id="{50282FDE-238E-4666-A82C-0F8FC6061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0" y="0"/>
            <a:ext cx="9144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hangingPunct="0">
                <a:defRPr/>
              </a:pPr>
              <a:endParaRPr lang="en-US"/>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hangingPunct="0">
                <a:defRPr/>
              </a:pPr>
              <a:endParaRPr lang="en-US"/>
            </a:p>
          </p:txBody>
        </p:sp>
        <p:sp>
          <p:nvSpPr>
            <p:cNvPr id="410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hangingPunct="0">
                <a:defRPr/>
              </a:pPr>
              <a:endParaRPr lang="en-US"/>
            </a:p>
          </p:txBody>
        </p:sp>
        <p:sp>
          <p:nvSpPr>
            <p:cNvPr id="410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hangingPunct="0">
                <a:defRPr/>
              </a:pPr>
              <a:endParaRPr lang="en-US"/>
            </a:p>
          </p:txBody>
        </p:sp>
        <p:sp>
          <p:nvSpPr>
            <p:cNvPr id="410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hangingPunct="0">
                <a:defRPr/>
              </a:pPr>
              <a:endParaRPr lang="en-US"/>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a:p>
          </p:txBody>
        </p:sp>
        <p:sp>
          <p:nvSpPr>
            <p:cNvPr id="410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hangingPunct="0">
                <a:defRPr/>
              </a:pPr>
              <a:endParaRPr lang="en-US"/>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hangingPunct="0">
                <a:defRPr/>
              </a:pPr>
              <a:endParaRPr lang="en-US"/>
            </a:p>
          </p:txBody>
        </p:sp>
        <p:sp>
          <p:nvSpPr>
            <p:cNvPr id="410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hangingPunct="0">
                <a:defRPr/>
              </a:pPr>
              <a:endParaRPr lang="en-US"/>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411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hangingPunct="0">
                <a:defRPr/>
              </a:pPr>
              <a:endParaRPr lang="en-US"/>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hangingPunct="0">
                <a:defRPr/>
              </a:pPr>
              <a:endParaRPr lang="en-US"/>
            </a:p>
          </p:txBody>
        </p:sp>
        <p:sp>
          <p:nvSpPr>
            <p:cNvPr id="411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hangingPunct="0">
                <a:defRPr/>
              </a:pPr>
              <a:endParaRPr lang="en-US"/>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411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hangingPunct="0">
                <a:defRPr/>
              </a:pPr>
              <a:endParaRPr lang="en-US"/>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defRPr/>
              </a:pPr>
              <a:endParaRPr lang="en-US"/>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hangingPunct="0">
                <a:defRPr/>
              </a:pPr>
              <a:endParaRPr lang="en-US"/>
            </a:p>
          </p:txBody>
        </p:sp>
        <p:sp>
          <p:nvSpPr>
            <p:cNvPr id="412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hangingPunct="0">
                <a:defRPr/>
              </a:pPr>
              <a:endParaRPr lang="en-US"/>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hangingPunct="0">
                <a:defRPr/>
              </a:pPr>
              <a:endParaRPr lang="en-US"/>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hangingPunct="0">
                <a:defRPr/>
              </a:pPr>
              <a:endParaRPr lang="en-US"/>
            </a:p>
          </p:txBody>
        </p:sp>
        <p:sp>
          <p:nvSpPr>
            <p:cNvPr id="412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hangingPunct="0">
                <a:defRPr/>
              </a:pPr>
              <a:endParaRPr lang="en-US"/>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412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hangingPunct="0">
                <a:defRPr/>
              </a:pPr>
              <a:endParaRPr lang="en-US"/>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hangingPunct="0">
                <a:defRPr/>
              </a:pPr>
              <a:endParaRPr lang="en-US"/>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hangingPunct="0">
                <a:defRPr/>
              </a:pPr>
              <a:endParaRPr lang="en-US"/>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hangingPunct="0">
                <a:defRPr/>
              </a:pPr>
              <a:endParaRPr lang="en-US"/>
            </a:p>
          </p:txBody>
        </p:sp>
        <p:grpSp>
          <p:nvGrpSpPr>
            <p:cNvPr id="78892"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hangingPunct="0">
                  <a:defRPr/>
                </a:pPr>
                <a:endParaRPr lang="en-US"/>
              </a:p>
            </p:txBody>
          </p:sp>
        </p:grpSp>
      </p:grpSp>
      <p:sp>
        <p:nvSpPr>
          <p:cNvPr id="41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4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414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r>
              <a:rPr lang="en-US"/>
              <a:t>OMESH BHARTI</a:t>
            </a:r>
          </a:p>
        </p:txBody>
      </p:sp>
      <p:sp>
        <p:nvSpPr>
          <p:cNvPr id="414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charset="0"/>
              </a:defRPr>
            </a:lvl1pPr>
          </a:lstStyle>
          <a:p>
            <a:pPr>
              <a:defRPr/>
            </a:pPr>
            <a:fld id="{AFB97C2D-26A4-4D95-A11D-76268781A9C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bhartiomesh@yahoo.com"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457200" y="228600"/>
            <a:ext cx="8534400" cy="1752600"/>
          </a:xfrm>
        </p:spPr>
        <p:txBody>
          <a:bodyPr/>
          <a:lstStyle/>
          <a:p>
            <a:r>
              <a:rPr lang="en-US" sz="2600" b="1" dirty="0" smtClean="0">
                <a:solidFill>
                  <a:srgbClr val="FFC000"/>
                </a:solidFill>
              </a:rPr>
              <a:t/>
            </a:r>
            <a:br>
              <a:rPr lang="en-US" sz="2600" b="1" dirty="0" smtClean="0">
                <a:solidFill>
                  <a:srgbClr val="FFC000"/>
                </a:solidFill>
              </a:rPr>
            </a:br>
            <a:r>
              <a:rPr lang="en-US" sz="2600" b="1" dirty="0" smtClean="0">
                <a:solidFill>
                  <a:srgbClr val="FFC000"/>
                </a:solidFill>
              </a:rPr>
              <a:t>Local infiltration of Rabies immunoglobulins without systemic IM administration: An alternative cost effective, life saving and affordable approach for passive immunization Against Rabies  </a:t>
            </a:r>
            <a:r>
              <a:rPr lang="en-US" sz="2400" dirty="0" smtClean="0"/>
              <a:t/>
            </a:r>
            <a:br>
              <a:rPr lang="en-US" sz="2400" dirty="0" smtClean="0"/>
            </a:br>
            <a:r>
              <a:rPr lang="en-US" sz="2400" dirty="0" smtClean="0">
                <a:solidFill>
                  <a:srgbClr val="FF9900"/>
                </a:solidFill>
                <a:effectLst>
                  <a:outerShdw blurRad="38100" dist="38100" dir="2700000" algn="tl">
                    <a:srgbClr val="C0C0C0"/>
                  </a:outerShdw>
                </a:effectLst>
              </a:rPr>
              <a:t/>
            </a:r>
            <a:br>
              <a:rPr lang="en-US" sz="2400" dirty="0" smtClean="0">
                <a:solidFill>
                  <a:srgbClr val="FF9900"/>
                </a:solidFill>
                <a:effectLst>
                  <a:outerShdw blurRad="38100" dist="38100" dir="2700000" algn="tl">
                    <a:srgbClr val="C0C0C0"/>
                  </a:outerShdw>
                </a:effectLst>
              </a:rPr>
            </a:br>
            <a:endParaRPr lang="en-US" sz="2400" dirty="0" smtClean="0">
              <a:solidFill>
                <a:srgbClr val="FF9900"/>
              </a:solidFill>
              <a:effectLst>
                <a:outerShdw blurRad="38100" dist="38100" dir="2700000" algn="tl">
                  <a:srgbClr val="C0C0C0"/>
                </a:outerShdw>
              </a:effectLst>
            </a:endParaRPr>
          </a:p>
        </p:txBody>
      </p:sp>
      <p:sp>
        <p:nvSpPr>
          <p:cNvPr id="2051" name="Rectangle 3"/>
          <p:cNvSpPr>
            <a:spLocks noGrp="1" noChangeArrowheads="1"/>
          </p:cNvSpPr>
          <p:nvPr>
            <p:ph type="subTitle" idx="4294967295"/>
          </p:nvPr>
        </p:nvSpPr>
        <p:spPr>
          <a:xfrm>
            <a:off x="228600" y="5867400"/>
            <a:ext cx="8763000" cy="685800"/>
          </a:xfrm>
        </p:spPr>
        <p:txBody>
          <a:bodyPr/>
          <a:lstStyle/>
          <a:p>
            <a:pPr marL="0" indent="0" algn="ctr" eaLnBrk="1" hangingPunct="1">
              <a:lnSpc>
                <a:spcPct val="80000"/>
              </a:lnSpc>
              <a:buFont typeface="Wingdings" pitchFamily="2" charset="2"/>
              <a:buNone/>
              <a:defRPr/>
            </a:pPr>
            <a:r>
              <a:rPr lang="en-US" sz="2800" dirty="0" smtClean="0">
                <a:solidFill>
                  <a:srgbClr val="FF9900"/>
                </a:solidFill>
                <a:effectLst>
                  <a:outerShdw blurRad="38100" dist="38100" dir="2700000" algn="tl">
                    <a:srgbClr val="C0C0C0"/>
                  </a:outerShdw>
                </a:effectLst>
              </a:rPr>
              <a:t> </a:t>
            </a:r>
            <a:endParaRPr lang="en-US" sz="2400" dirty="0" smtClean="0">
              <a:solidFill>
                <a:srgbClr val="FF9900"/>
              </a:solidFill>
              <a:effectLst>
                <a:outerShdw blurRad="38100" dist="38100" dir="2700000" algn="tl">
                  <a:srgbClr val="C0C0C0"/>
                </a:outerShdw>
              </a:effectLst>
            </a:endParaRPr>
          </a:p>
          <a:p>
            <a:pPr marL="0" indent="0" algn="ctr" eaLnBrk="1" hangingPunct="1">
              <a:lnSpc>
                <a:spcPct val="80000"/>
              </a:lnSpc>
              <a:buNone/>
              <a:defRPr/>
            </a:pPr>
            <a:r>
              <a:rPr lang="en-US" sz="2400" dirty="0" err="1" smtClean="0">
                <a:solidFill>
                  <a:srgbClr val="FFC000"/>
                </a:solidFill>
              </a:rPr>
              <a:t>Omesh.K.Bharti</a:t>
            </a:r>
            <a:r>
              <a:rPr lang="en-US" sz="2400" dirty="0" smtClean="0">
                <a:solidFill>
                  <a:srgbClr val="FFC000"/>
                </a:solidFill>
              </a:rPr>
              <a:t>, S.N.Madhusudana, </a:t>
            </a:r>
            <a:r>
              <a:rPr lang="en-US" sz="2400" dirty="0" err="1" smtClean="0">
                <a:solidFill>
                  <a:srgbClr val="FFC000"/>
                </a:solidFill>
              </a:rPr>
              <a:t>P.L.Gaunta</a:t>
            </a:r>
            <a:r>
              <a:rPr lang="en-US" sz="2400" dirty="0" smtClean="0">
                <a:solidFill>
                  <a:srgbClr val="FFC000"/>
                </a:solidFill>
              </a:rPr>
              <a:t>, </a:t>
            </a:r>
            <a:r>
              <a:rPr lang="en-US" sz="2400" dirty="0" err="1" smtClean="0">
                <a:solidFill>
                  <a:srgbClr val="FFC000"/>
                </a:solidFill>
              </a:rPr>
              <a:t>Ashwin</a:t>
            </a:r>
            <a:r>
              <a:rPr lang="en-US" sz="2400" dirty="0" smtClean="0">
                <a:solidFill>
                  <a:srgbClr val="FFC000"/>
                </a:solidFill>
              </a:rPr>
              <a:t> B.Y.</a:t>
            </a:r>
            <a:endParaRPr lang="en-US" sz="2400" dirty="0" smtClean="0"/>
          </a:p>
          <a:p>
            <a:pPr marL="0" indent="0" algn="ctr" eaLnBrk="1" hangingPunct="1">
              <a:lnSpc>
                <a:spcPct val="80000"/>
              </a:lnSpc>
              <a:buFont typeface="Wingdings" pitchFamily="2" charset="2"/>
              <a:buNone/>
              <a:defRPr/>
            </a:pPr>
            <a:endParaRPr lang="en-US" sz="1800" dirty="0" smtClean="0">
              <a:solidFill>
                <a:srgbClr val="FF9900"/>
              </a:solidFill>
              <a:effectLst>
                <a:outerShdw blurRad="38100" dist="38100" dir="2700000" algn="tl">
                  <a:srgbClr val="C0C0C0"/>
                </a:outerShdw>
              </a:effectLst>
            </a:endParaRPr>
          </a:p>
          <a:p>
            <a:pPr marL="0" indent="0" algn="ctr" eaLnBrk="1" hangingPunct="1">
              <a:lnSpc>
                <a:spcPct val="80000"/>
              </a:lnSpc>
              <a:buFont typeface="Wingdings" pitchFamily="2" charset="2"/>
              <a:buNone/>
              <a:defRPr/>
            </a:pPr>
            <a:r>
              <a:rPr lang="en-US" sz="800" dirty="0" smtClean="0">
                <a:effectLst>
                  <a:outerShdw blurRad="38100" dist="38100" dir="2700000" algn="tl">
                    <a:srgbClr val="C0C0C0"/>
                  </a:outerShdw>
                </a:effectLst>
              </a:rPr>
              <a:t>					</a:t>
            </a:r>
          </a:p>
          <a:p>
            <a:pPr marL="0" indent="0" algn="ctr" eaLnBrk="1" hangingPunct="1">
              <a:lnSpc>
                <a:spcPct val="80000"/>
              </a:lnSpc>
              <a:buFont typeface="Wingdings" pitchFamily="2" charset="2"/>
              <a:buNone/>
              <a:defRPr/>
            </a:pPr>
            <a:endParaRPr lang="en-US" sz="800" dirty="0" smtClean="0">
              <a:effectLst>
                <a:outerShdw blurRad="38100" dist="38100" dir="2700000" algn="tl">
                  <a:srgbClr val="C0C0C0"/>
                </a:outerShdw>
              </a:effectLst>
            </a:endParaRPr>
          </a:p>
          <a:p>
            <a:pPr marL="0" indent="0" algn="ctr" eaLnBrk="1" hangingPunct="1">
              <a:lnSpc>
                <a:spcPct val="80000"/>
              </a:lnSpc>
              <a:buFont typeface="Wingdings" pitchFamily="2" charset="2"/>
              <a:buNone/>
              <a:defRPr/>
            </a:pPr>
            <a:endParaRPr lang="en-US" sz="800" dirty="0" smtClean="0">
              <a:effectLst>
                <a:outerShdw blurRad="38100" dist="38100" dir="2700000" algn="tl">
                  <a:srgbClr val="C0C0C0"/>
                </a:outerShdw>
              </a:effectLst>
            </a:endParaRPr>
          </a:p>
          <a:p>
            <a:pPr marL="0" indent="0" algn="ctr" eaLnBrk="1" hangingPunct="1">
              <a:lnSpc>
                <a:spcPct val="80000"/>
              </a:lnSpc>
              <a:buFont typeface="Wingdings" pitchFamily="2" charset="2"/>
              <a:buNone/>
              <a:defRPr/>
            </a:pPr>
            <a:r>
              <a:rPr lang="en-US" sz="800" dirty="0" smtClean="0">
                <a:effectLst>
                  <a:outerShdw blurRad="38100" dist="38100" dir="2700000" algn="tl">
                    <a:srgbClr val="C0C0C0"/>
                  </a:outerShdw>
                </a:effectLst>
              </a:rPr>
              <a:t>                                                                                                            </a:t>
            </a:r>
            <a:endParaRPr lang="en-US" sz="900" dirty="0" smtClean="0">
              <a:effectLst>
                <a:outerShdw blurRad="38100" dist="38100" dir="2700000" algn="tl">
                  <a:srgbClr val="C0C0C0"/>
                </a:outerShdw>
              </a:effectLst>
            </a:endParaRPr>
          </a:p>
        </p:txBody>
      </p:sp>
      <p:pic>
        <p:nvPicPr>
          <p:cNvPr id="5" name="Content Placeholder 4" descr="2014-06-06 12.46.53.jpg"/>
          <p:cNvPicPr>
            <a:picLocks noChangeAspect="1"/>
          </p:cNvPicPr>
          <p:nvPr/>
        </p:nvPicPr>
        <p:blipFill>
          <a:blip r:embed="rId3" cstate="print"/>
          <a:srcRect/>
          <a:stretch>
            <a:fillRect/>
          </a:stretch>
        </p:blipFill>
        <p:spPr>
          <a:xfrm>
            <a:off x="1550988" y="1981200"/>
            <a:ext cx="6042025" cy="41497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09600"/>
          </a:xfrm>
        </p:spPr>
        <p:txBody>
          <a:bodyPr/>
          <a:lstStyle/>
          <a:p>
            <a:pPr>
              <a:defRPr/>
            </a:pPr>
            <a:r>
              <a:rPr lang="en-US" dirty="0" smtClean="0">
                <a:solidFill>
                  <a:srgbClr val="FFC000"/>
                </a:solidFill>
              </a:rPr>
              <a:t>Local RIGs Study </a:t>
            </a:r>
            <a:endParaRPr lang="en-US" dirty="0">
              <a:solidFill>
                <a:srgbClr val="FFC000"/>
              </a:solidFill>
            </a:endParaRPr>
          </a:p>
        </p:txBody>
      </p:sp>
      <p:sp>
        <p:nvSpPr>
          <p:cNvPr id="3" name="Content Placeholder 2"/>
          <p:cNvSpPr>
            <a:spLocks noGrp="1"/>
          </p:cNvSpPr>
          <p:nvPr>
            <p:ph idx="1"/>
          </p:nvPr>
        </p:nvSpPr>
        <p:spPr>
          <a:xfrm>
            <a:off x="0" y="685800"/>
            <a:ext cx="8991600" cy="5791200"/>
          </a:xfrm>
        </p:spPr>
        <p:txBody>
          <a:bodyPr/>
          <a:lstStyle/>
          <a:p>
            <a:pPr>
              <a:buFont typeface="Wingdings" pitchFamily="2" charset="2"/>
              <a:buChar char="§"/>
            </a:pPr>
            <a:r>
              <a:rPr lang="en-US" sz="2200" dirty="0" smtClean="0">
                <a:solidFill>
                  <a:srgbClr val="FFC000"/>
                </a:solidFill>
              </a:rPr>
              <a:t>A total of 269 patients were included for local infiltration of RIGs into the wound without any IM administration</a:t>
            </a:r>
          </a:p>
          <a:p>
            <a:pPr>
              <a:buFont typeface="Wingdings" pitchFamily="2" charset="2"/>
              <a:buChar char="§"/>
            </a:pPr>
            <a:r>
              <a:rPr lang="en-US" sz="2200" dirty="0" smtClean="0"/>
              <a:t>Against the 363 vials of RIGs required for all these cases as per WHO recommendation (13645 Kg), they required only 42 vials.( Min dose was 0.025ml and maxi. 8 ml)</a:t>
            </a:r>
          </a:p>
          <a:p>
            <a:pPr>
              <a:buFont typeface="Wingdings" pitchFamily="2" charset="2"/>
              <a:buChar char="§"/>
            </a:pPr>
            <a:r>
              <a:rPr lang="en-US" sz="2200" dirty="0" smtClean="0"/>
              <a:t>Even those who could not afford the RIGs could have it.</a:t>
            </a:r>
          </a:p>
          <a:p>
            <a:pPr>
              <a:buFont typeface="Wingdings" pitchFamily="2" charset="2"/>
              <a:buChar char="§"/>
            </a:pPr>
            <a:r>
              <a:rPr lang="en-US" sz="2200" dirty="0" smtClean="0"/>
              <a:t>Also when RIGs is not available in the market, those who could afford but could not get it in the market could also get it free in the ARCRC.</a:t>
            </a:r>
          </a:p>
          <a:p>
            <a:pPr>
              <a:buFont typeface="Wingdings" pitchFamily="2" charset="2"/>
              <a:buChar char="§"/>
            </a:pPr>
            <a:r>
              <a:rPr lang="en-US" sz="2200" dirty="0" smtClean="0"/>
              <a:t>Till date no death has been reported as is the case elsewhere, where vaccine was given but not the RIGs.</a:t>
            </a:r>
          </a:p>
          <a:p>
            <a:pPr>
              <a:buFont typeface="Wingdings" pitchFamily="2" charset="2"/>
              <a:buChar char="§"/>
            </a:pPr>
            <a:r>
              <a:rPr lang="en-US" sz="2200" dirty="0" smtClean="0"/>
              <a:t>A part from saving lives, a saving of more than 1.76 Lakh was achieved and also the RIGs could be made affordable to all.</a:t>
            </a:r>
          </a:p>
          <a:p>
            <a:pPr>
              <a:buFont typeface="Wingdings" pitchFamily="2" charset="2"/>
              <a:buChar char="§"/>
            </a:pPr>
            <a:r>
              <a:rPr lang="en-US" sz="2200" dirty="0" smtClean="0"/>
              <a:t>A total of 30 samples were sent for RFFIT and all showed very high antibody titers ranged from 4.5 IU/ml- 30 IU/ml at D 14</a:t>
            </a:r>
          </a:p>
        </p:txBody>
      </p:sp>
      <p:sp>
        <p:nvSpPr>
          <p:cNvPr id="4" name="Footer Placeholder 3"/>
          <p:cNvSpPr>
            <a:spLocks noGrp="1"/>
          </p:cNvSpPr>
          <p:nvPr>
            <p:ph type="ftr" sz="quarter" idx="11"/>
          </p:nvPr>
        </p:nvSpPr>
        <p:spPr/>
        <p:txBody>
          <a:bodyPr/>
          <a:lstStyle/>
          <a:p>
            <a:pPr>
              <a:defRPr/>
            </a:pPr>
            <a:r>
              <a:rPr lang="en-US" dirty="0" smtClean="0"/>
              <a:t>OMESH BHARTI</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solidFill>
                  <a:srgbClr val="FFC000"/>
                </a:solidFill>
              </a:rPr>
              <a:t>Local RIGs Study- A win - win situation</a:t>
            </a:r>
            <a:endParaRPr lang="en-US" sz="3200" dirty="0">
              <a:solidFill>
                <a:srgbClr val="FFC000"/>
              </a:solidFill>
            </a:endParaRPr>
          </a:p>
        </p:txBody>
      </p:sp>
      <p:sp>
        <p:nvSpPr>
          <p:cNvPr id="3" name="Content Placeholder 2"/>
          <p:cNvSpPr>
            <a:spLocks noGrp="1"/>
          </p:cNvSpPr>
          <p:nvPr>
            <p:ph idx="1"/>
          </p:nvPr>
        </p:nvSpPr>
        <p:spPr>
          <a:xfrm>
            <a:off x="0" y="1295400"/>
            <a:ext cx="8763000" cy="5029200"/>
          </a:xfrm>
        </p:spPr>
        <p:txBody>
          <a:bodyPr/>
          <a:lstStyle/>
          <a:p>
            <a:pPr>
              <a:buFont typeface="Wingdings" pitchFamily="2" charset="2"/>
              <a:buChar char="§"/>
              <a:defRPr/>
            </a:pPr>
            <a:r>
              <a:rPr lang="en-US" sz="2400" dirty="0" smtClean="0"/>
              <a:t>In 2013 out of 1834 patients. Treated for animal bite only 4 purchased RIGs i.e. 8 vials but with local infiltration of RIGs, out of 456 patients for local RIGs study, 42 vials of RIGs were required. </a:t>
            </a:r>
            <a:r>
              <a:rPr lang="en-US" sz="2400" dirty="0" smtClean="0">
                <a:solidFill>
                  <a:srgbClr val="FFC000"/>
                </a:solidFill>
              </a:rPr>
              <a:t>21 times more RIGs vials were used.</a:t>
            </a:r>
          </a:p>
          <a:p>
            <a:pPr>
              <a:buFont typeface="Wingdings" pitchFamily="2" charset="2"/>
              <a:buChar char="§"/>
              <a:defRPr/>
            </a:pPr>
            <a:r>
              <a:rPr lang="en-US" sz="2400" dirty="0" smtClean="0">
                <a:solidFill>
                  <a:srgbClr val="FFC000"/>
                </a:solidFill>
              </a:rPr>
              <a:t>On an average 1.26 ml of RIGs was required per patient.</a:t>
            </a:r>
          </a:p>
          <a:p>
            <a:pPr>
              <a:buFont typeface="Wingdings" pitchFamily="2" charset="2"/>
              <a:buChar char="§"/>
              <a:defRPr/>
            </a:pPr>
            <a:r>
              <a:rPr lang="en-US" sz="2400" dirty="0" smtClean="0"/>
              <a:t>At present companies producing rabies immunoglobulins are discouraged as either the doctors do not prescribe RIGs and if they prescribe then the patients do not purchase them for want of their high costs.</a:t>
            </a:r>
          </a:p>
          <a:p>
            <a:pPr>
              <a:buFont typeface="Wingdings" pitchFamily="2" charset="2"/>
              <a:buChar char="§"/>
              <a:defRPr/>
            </a:pPr>
            <a:r>
              <a:rPr lang="en-US" sz="2400" dirty="0" smtClean="0">
                <a:solidFill>
                  <a:srgbClr val="FFC000"/>
                </a:solidFill>
              </a:rPr>
              <a:t>Local RIGs study would  make RIGs affordable to patients as they may not have to spend more than a 150 Rupee and also this would help consume more vials that would give boost to their production by companies.</a:t>
            </a:r>
            <a:endParaRPr lang="en-US" sz="2400" dirty="0">
              <a:solidFill>
                <a:srgbClr val="FFC000"/>
              </a:solidFill>
            </a:endParaRPr>
          </a:p>
        </p:txBody>
      </p:sp>
      <p:sp>
        <p:nvSpPr>
          <p:cNvPr id="4" name="Footer Placeholder 3"/>
          <p:cNvSpPr>
            <a:spLocks noGrp="1"/>
          </p:cNvSpPr>
          <p:nvPr>
            <p:ph type="ftr" sz="quarter" idx="11"/>
          </p:nvPr>
        </p:nvSpPr>
        <p:spPr/>
        <p:txBody>
          <a:bodyPr/>
          <a:lstStyle/>
          <a:p>
            <a:pPr>
              <a:defRPr/>
            </a:pPr>
            <a:r>
              <a:rPr lang="en-US" smtClean="0"/>
              <a:t>OMESH BHARTI</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C000"/>
                </a:solidFill>
              </a:rPr>
              <a:t>Local RIGs Study </a:t>
            </a:r>
            <a:endParaRPr lang="en-US" dirty="0">
              <a:solidFill>
                <a:srgbClr val="FFC000"/>
              </a:solidFill>
            </a:endParaRPr>
          </a:p>
        </p:txBody>
      </p:sp>
      <p:sp>
        <p:nvSpPr>
          <p:cNvPr id="3" name="Content Placeholder 2"/>
          <p:cNvSpPr>
            <a:spLocks noGrp="1"/>
          </p:cNvSpPr>
          <p:nvPr>
            <p:ph idx="1"/>
          </p:nvPr>
        </p:nvSpPr>
        <p:spPr>
          <a:xfrm>
            <a:off x="0" y="914400"/>
            <a:ext cx="8915400" cy="5638800"/>
          </a:xfrm>
        </p:spPr>
        <p:txBody>
          <a:bodyPr/>
          <a:lstStyle/>
          <a:p>
            <a:pPr>
              <a:buFontTx/>
              <a:buChar char="-"/>
            </a:pPr>
            <a:r>
              <a:rPr lang="en-US" sz="2400" dirty="0" smtClean="0"/>
              <a:t>In one year since this study started till 31</a:t>
            </a:r>
            <a:r>
              <a:rPr lang="en-US" sz="2400" baseline="30000" dirty="0" smtClean="0"/>
              <a:t>st</a:t>
            </a:r>
            <a:r>
              <a:rPr lang="en-US" sz="2400" dirty="0" smtClean="0"/>
              <a:t>  May 2015 we have seen  2097 patients and out of that 64 were bitten by suspected rabid animals and </a:t>
            </a:r>
            <a:r>
              <a:rPr lang="en-US" sz="2400" dirty="0" smtClean="0">
                <a:solidFill>
                  <a:srgbClr val="FFC000"/>
                </a:solidFill>
              </a:rPr>
              <a:t>7 were bitten by lab confirmed rabid dog </a:t>
            </a:r>
            <a:r>
              <a:rPr lang="en-US" sz="2400" dirty="0" smtClean="0"/>
              <a:t>but no deaths has been reported till date.</a:t>
            </a:r>
          </a:p>
          <a:p>
            <a:pPr>
              <a:buFontTx/>
              <a:buChar char="-"/>
            </a:pPr>
            <a:r>
              <a:rPr lang="en-US" sz="2400" dirty="0" smtClean="0"/>
              <a:t>Practice still continues as no RIGs are available in the market. </a:t>
            </a:r>
          </a:p>
          <a:p>
            <a:pPr>
              <a:buFontTx/>
              <a:buChar char="-"/>
            </a:pPr>
            <a:r>
              <a:rPr lang="en-US" sz="2400" dirty="0" smtClean="0"/>
              <a:t>Two suspected rabid dogs were impounded by the dog squad of MC Shimla in April as they were on biting spree in the town and  one (Black) died of clinical rabies as reported by veterinary doctor and the other (Brown) was found to be confirmed rabid by FAT test at CRI Kasauli. Both have bitten 18 people in three days in Shimla city.</a:t>
            </a:r>
          </a:p>
          <a:p>
            <a:pPr>
              <a:buFontTx/>
              <a:buChar char="-"/>
            </a:pPr>
            <a:r>
              <a:rPr lang="en-US" sz="2400" dirty="0" smtClean="0"/>
              <a:t> Follow up of all patients is continuing  without any adverse report till date and all including those bitten on face and lip  are healthy after more than 4 months.</a:t>
            </a:r>
          </a:p>
          <a:p>
            <a:endParaRPr lang="en-US" sz="2400" dirty="0"/>
          </a:p>
        </p:txBody>
      </p:sp>
      <p:sp>
        <p:nvSpPr>
          <p:cNvPr id="4" name="Footer Placeholder 3"/>
          <p:cNvSpPr>
            <a:spLocks noGrp="1"/>
          </p:cNvSpPr>
          <p:nvPr>
            <p:ph type="ftr" sz="quarter" idx="11"/>
          </p:nvPr>
        </p:nvSpPr>
        <p:spPr/>
        <p:txBody>
          <a:bodyPr/>
          <a:lstStyle/>
          <a:p>
            <a:pPr>
              <a:defRPr/>
            </a:pPr>
            <a:r>
              <a:rPr lang="en-US" dirty="0" smtClean="0"/>
              <a:t>OMESH BHARTI</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Conclusion</a:t>
            </a:r>
            <a:r>
              <a:rPr lang="en-US" dirty="0" smtClean="0"/>
              <a:t> </a:t>
            </a:r>
            <a:endParaRPr lang="en-US" dirty="0"/>
          </a:p>
        </p:txBody>
      </p:sp>
      <p:sp>
        <p:nvSpPr>
          <p:cNvPr id="3" name="Content Placeholder 2"/>
          <p:cNvSpPr>
            <a:spLocks noGrp="1"/>
          </p:cNvSpPr>
          <p:nvPr>
            <p:ph idx="1"/>
          </p:nvPr>
        </p:nvSpPr>
        <p:spPr/>
        <p:txBody>
          <a:bodyPr/>
          <a:lstStyle/>
          <a:p>
            <a:pPr>
              <a:buFontTx/>
              <a:buChar char="-"/>
            </a:pPr>
            <a:r>
              <a:rPr lang="en-US" sz="2800" dirty="0" smtClean="0"/>
              <a:t>Local infiltration of RIGs is highly efficacious and need to be considered in times of non availability in the market or un-affordability.</a:t>
            </a:r>
          </a:p>
          <a:p>
            <a:pPr>
              <a:buFontTx/>
              <a:buChar char="-"/>
            </a:pPr>
            <a:r>
              <a:rPr lang="en-US" sz="2800" dirty="0" smtClean="0"/>
              <a:t> Local RIGs use would help companies think of production as 21 times more RIGs were utilized than the traditional method as they become affordable to more people now. </a:t>
            </a:r>
          </a:p>
          <a:p>
            <a:pPr>
              <a:buFontTx/>
              <a:buChar char="-"/>
            </a:pPr>
            <a:r>
              <a:rPr lang="en-US" sz="2800" dirty="0" smtClean="0">
                <a:solidFill>
                  <a:schemeClr val="tx2"/>
                </a:solidFill>
              </a:rPr>
              <a:t>In Local RIGs study only two mild local reactions reported and given IM </a:t>
            </a:r>
            <a:r>
              <a:rPr lang="en-US" sz="2800" dirty="0" err="1" smtClean="0">
                <a:solidFill>
                  <a:schemeClr val="tx2"/>
                </a:solidFill>
              </a:rPr>
              <a:t>avil</a:t>
            </a:r>
            <a:r>
              <a:rPr lang="en-US" sz="2800" dirty="0" smtClean="0">
                <a:solidFill>
                  <a:schemeClr val="tx2"/>
                </a:solidFill>
              </a:rPr>
              <a:t>, rest were pain and swelling at injection site.</a:t>
            </a:r>
          </a:p>
          <a:p>
            <a:pPr>
              <a:buFontTx/>
              <a:buChar char="-"/>
            </a:pPr>
            <a:endParaRPr lang="en-US" sz="2800" dirty="0"/>
          </a:p>
        </p:txBody>
      </p:sp>
      <p:sp>
        <p:nvSpPr>
          <p:cNvPr id="4" name="Footer Placeholder 3"/>
          <p:cNvSpPr>
            <a:spLocks noGrp="1"/>
          </p:cNvSpPr>
          <p:nvPr>
            <p:ph type="ftr" sz="quarter" idx="11"/>
          </p:nvPr>
        </p:nvSpPr>
        <p:spPr/>
        <p:txBody>
          <a:bodyPr/>
          <a:lstStyle/>
          <a:p>
            <a:pPr>
              <a:defRPr/>
            </a:pPr>
            <a:r>
              <a:rPr lang="en-US" smtClean="0"/>
              <a:t>OMESH BHARTI</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C000"/>
                </a:solidFill>
              </a:rPr>
              <a:t>Local RIGs Study</a:t>
            </a:r>
            <a:endParaRPr lang="en-US" dirty="0">
              <a:solidFill>
                <a:srgbClr val="FFC000"/>
              </a:solidFill>
            </a:endParaRPr>
          </a:p>
        </p:txBody>
      </p:sp>
      <p:graphicFrame>
        <p:nvGraphicFramePr>
          <p:cNvPr id="5" name="Content Placeholder 4"/>
          <p:cNvGraphicFramePr>
            <a:graphicFrameLocks noGrp="1"/>
          </p:cNvGraphicFramePr>
          <p:nvPr>
            <p:ph idx="1"/>
          </p:nvPr>
        </p:nvGraphicFramePr>
        <p:xfrm>
          <a:off x="457200" y="1219200"/>
          <a:ext cx="8305801" cy="5261863"/>
        </p:xfrm>
        <a:graphic>
          <a:graphicData uri="http://schemas.openxmlformats.org/drawingml/2006/table">
            <a:tbl>
              <a:tblPr firstRow="1" bandRow="1">
                <a:tableStyleId>{5C22544A-7EE6-4342-B048-85BDC9FD1C3A}</a:tableStyleId>
              </a:tblPr>
              <a:tblGrid>
                <a:gridCol w="776244"/>
                <a:gridCol w="1319613"/>
                <a:gridCol w="1009116"/>
                <a:gridCol w="1009116"/>
                <a:gridCol w="853867"/>
                <a:gridCol w="3337845"/>
              </a:tblGrid>
              <a:tr h="681736">
                <a:tc>
                  <a:txBody>
                    <a:bodyPr/>
                    <a:lstStyle/>
                    <a:p>
                      <a:r>
                        <a:rPr lang="en-US" dirty="0" smtClean="0"/>
                        <a:t>Sr. No.</a:t>
                      </a:r>
                      <a:endParaRPr lang="en-US" dirty="0"/>
                    </a:p>
                  </a:txBody>
                  <a:tcPr/>
                </a:tc>
                <a:tc>
                  <a:txBody>
                    <a:bodyPr/>
                    <a:lstStyle/>
                    <a:p>
                      <a:r>
                        <a:rPr lang="en-US" dirty="0" smtClean="0"/>
                        <a:t>Animal</a:t>
                      </a:r>
                      <a:endParaRPr lang="en-US" dirty="0"/>
                    </a:p>
                  </a:txBody>
                  <a:tcPr/>
                </a:tc>
                <a:tc>
                  <a:txBody>
                    <a:bodyPr/>
                    <a:lstStyle/>
                    <a:p>
                      <a:r>
                        <a:rPr lang="en-US" dirty="0" smtClean="0"/>
                        <a:t>Age</a:t>
                      </a:r>
                      <a:endParaRPr lang="en-US" dirty="0"/>
                    </a:p>
                  </a:txBody>
                  <a:tcPr/>
                </a:tc>
                <a:tc>
                  <a:txBody>
                    <a:bodyPr/>
                    <a:lstStyle/>
                    <a:p>
                      <a:r>
                        <a:rPr lang="en-US" dirty="0" smtClean="0"/>
                        <a:t>FAT +/_</a:t>
                      </a:r>
                      <a:endParaRPr lang="en-US" dirty="0"/>
                    </a:p>
                  </a:txBody>
                  <a:tcPr/>
                </a:tc>
                <a:tc>
                  <a:txBody>
                    <a:bodyPr/>
                    <a:lstStyle/>
                    <a:p>
                      <a:r>
                        <a:rPr lang="en-US" dirty="0" smtClean="0"/>
                        <a:t>BT +/-</a:t>
                      </a:r>
                      <a:endParaRPr lang="en-US" dirty="0"/>
                    </a:p>
                  </a:txBody>
                  <a:tcPr/>
                </a:tc>
                <a:tc>
                  <a:txBody>
                    <a:bodyPr/>
                    <a:lstStyle/>
                    <a:p>
                      <a:r>
                        <a:rPr lang="en-US" dirty="0" smtClean="0"/>
                        <a:t>remarks</a:t>
                      </a:r>
                      <a:endParaRPr lang="en-US" dirty="0"/>
                    </a:p>
                  </a:txBody>
                  <a:tcPr/>
                </a:tc>
              </a:tr>
              <a:tr h="681736">
                <a:tc>
                  <a:txBody>
                    <a:bodyPr/>
                    <a:lstStyle/>
                    <a:p>
                      <a:r>
                        <a:rPr lang="en-US" dirty="0" smtClean="0"/>
                        <a:t>1</a:t>
                      </a:r>
                      <a:endParaRPr lang="en-US" dirty="0"/>
                    </a:p>
                  </a:txBody>
                  <a:tcPr/>
                </a:tc>
                <a:tc>
                  <a:txBody>
                    <a:bodyPr/>
                    <a:lstStyle/>
                    <a:p>
                      <a:r>
                        <a:rPr lang="en-US" dirty="0" smtClean="0"/>
                        <a:t>Pup </a:t>
                      </a:r>
                      <a:endParaRPr lang="en-US" dirty="0"/>
                    </a:p>
                  </a:txBody>
                  <a:tcPr/>
                </a:tc>
                <a:tc>
                  <a:txBody>
                    <a:bodyPr/>
                    <a:lstStyle/>
                    <a:p>
                      <a:r>
                        <a:rPr lang="en-US" dirty="0" smtClean="0"/>
                        <a:t>2.5 M</a:t>
                      </a:r>
                      <a:endParaRPr lang="en-US" dirty="0"/>
                    </a:p>
                  </a:txBody>
                  <a:tcPr/>
                </a:tc>
                <a:tc>
                  <a:txBody>
                    <a:bodyPr/>
                    <a:lstStyle/>
                    <a:p>
                      <a:r>
                        <a:rPr lang="en-US" dirty="0" smtClean="0"/>
                        <a:t>+</a:t>
                      </a:r>
                      <a:r>
                        <a:rPr lang="en-US" dirty="0" err="1" smtClean="0"/>
                        <a:t>ve</a:t>
                      </a:r>
                      <a:endParaRPr lang="en-US" dirty="0"/>
                    </a:p>
                  </a:txBody>
                  <a:tcPr/>
                </a:tc>
                <a:tc>
                  <a:txBody>
                    <a:bodyPr/>
                    <a:lstStyle/>
                    <a:p>
                      <a:r>
                        <a:rPr lang="en-US" baseline="0" dirty="0" smtClean="0"/>
                        <a:t>   Not done   </a:t>
                      </a:r>
                    </a:p>
                    <a:p>
                      <a:r>
                        <a:rPr lang="en-US" baseline="0" dirty="0" smtClean="0"/>
                        <a:t>   </a:t>
                      </a:r>
                      <a:endParaRPr lang="en-US" dirty="0"/>
                    </a:p>
                  </a:txBody>
                  <a:tcPr/>
                </a:tc>
                <a:tc>
                  <a:txBody>
                    <a:bodyPr/>
                    <a:lstStyle/>
                    <a:p>
                      <a:r>
                        <a:rPr lang="en-US" dirty="0" smtClean="0"/>
                        <a:t>The pup was found dead near Raj Bhawan Forest</a:t>
                      </a:r>
                      <a:endParaRPr lang="en-US" dirty="0"/>
                    </a:p>
                  </a:txBody>
                  <a:tcPr/>
                </a:tc>
              </a:tr>
              <a:tr h="681736">
                <a:tc>
                  <a:txBody>
                    <a:bodyPr/>
                    <a:lstStyle/>
                    <a:p>
                      <a:r>
                        <a:rPr lang="en-US" dirty="0" smtClean="0"/>
                        <a:t>2</a:t>
                      </a:r>
                      <a:endParaRPr lang="en-US" dirty="0"/>
                    </a:p>
                  </a:txBody>
                  <a:tcPr/>
                </a:tc>
                <a:tc>
                  <a:txBody>
                    <a:bodyPr/>
                    <a:lstStyle/>
                    <a:p>
                      <a:r>
                        <a:rPr lang="en-US" dirty="0" smtClean="0"/>
                        <a:t>Dog</a:t>
                      </a:r>
                      <a:endParaRPr lang="en-US" dirty="0"/>
                    </a:p>
                  </a:txBody>
                  <a:tcPr/>
                </a:tc>
                <a:tc>
                  <a:txBody>
                    <a:bodyPr/>
                    <a:lstStyle/>
                    <a:p>
                      <a:r>
                        <a:rPr lang="en-US" dirty="0" smtClean="0"/>
                        <a:t>Adult</a:t>
                      </a:r>
                      <a:endParaRPr lang="en-US" dirty="0"/>
                    </a:p>
                  </a:txBody>
                  <a:tcPr/>
                </a:tc>
                <a:tc>
                  <a:txBody>
                    <a:bodyPr/>
                    <a:lstStyle/>
                    <a:p>
                      <a:r>
                        <a:rPr lang="en-US" dirty="0" smtClean="0"/>
                        <a:t>+</a:t>
                      </a:r>
                      <a:r>
                        <a:rPr lang="en-US" dirty="0" err="1" smtClean="0"/>
                        <a:t>ve</a:t>
                      </a:r>
                      <a:endParaRPr lang="en-US" dirty="0"/>
                    </a:p>
                  </a:txBody>
                  <a:tcPr/>
                </a:tc>
                <a:tc>
                  <a:txBody>
                    <a:bodyPr/>
                    <a:lstStyle/>
                    <a:p>
                      <a:r>
                        <a:rPr lang="en-US" dirty="0" smtClean="0"/>
                        <a:t>+</a:t>
                      </a:r>
                      <a:r>
                        <a:rPr lang="en-US" dirty="0" err="1" smtClean="0"/>
                        <a:t>ve</a:t>
                      </a:r>
                      <a:endParaRPr lang="en-US" dirty="0"/>
                    </a:p>
                  </a:txBody>
                  <a:tcPr/>
                </a:tc>
                <a:tc>
                  <a:txBody>
                    <a:bodyPr/>
                    <a:lstStyle/>
                    <a:p>
                      <a:r>
                        <a:rPr lang="en-US" dirty="0" smtClean="0"/>
                        <a:t>The dog was found</a:t>
                      </a:r>
                      <a:r>
                        <a:rPr lang="en-US" baseline="0" dirty="0" smtClean="0"/>
                        <a:t> dead at </a:t>
                      </a:r>
                      <a:r>
                        <a:rPr lang="en-US" baseline="0" dirty="0" err="1" smtClean="0"/>
                        <a:t>Sanjauli</a:t>
                      </a:r>
                      <a:r>
                        <a:rPr lang="en-US" baseline="0" dirty="0" smtClean="0"/>
                        <a:t>.</a:t>
                      </a:r>
                      <a:endParaRPr lang="en-US" dirty="0"/>
                    </a:p>
                  </a:txBody>
                  <a:tcPr/>
                </a:tc>
              </a:tr>
              <a:tr h="681736">
                <a:tc>
                  <a:txBody>
                    <a:bodyPr/>
                    <a:lstStyle/>
                    <a:p>
                      <a:r>
                        <a:rPr lang="en-US" dirty="0" smtClean="0"/>
                        <a:t>3</a:t>
                      </a:r>
                      <a:endParaRPr lang="en-US" dirty="0"/>
                    </a:p>
                  </a:txBody>
                  <a:tcPr/>
                </a:tc>
                <a:tc>
                  <a:txBody>
                    <a:bodyPr/>
                    <a:lstStyle/>
                    <a:p>
                      <a:r>
                        <a:rPr lang="en-US" dirty="0" smtClean="0"/>
                        <a:t>Dog</a:t>
                      </a:r>
                      <a:endParaRPr lang="en-US" dirty="0"/>
                    </a:p>
                  </a:txBody>
                  <a:tcPr/>
                </a:tc>
                <a:tc>
                  <a:txBody>
                    <a:bodyPr/>
                    <a:lstStyle/>
                    <a:p>
                      <a:r>
                        <a:rPr lang="en-US" dirty="0" smtClean="0"/>
                        <a:t>Adult</a:t>
                      </a:r>
                      <a:endParaRPr lang="en-US" dirty="0"/>
                    </a:p>
                  </a:txBody>
                  <a:tcPr/>
                </a:tc>
                <a:tc>
                  <a:txBody>
                    <a:bodyPr/>
                    <a:lstStyle/>
                    <a:p>
                      <a:r>
                        <a:rPr lang="en-US" dirty="0" smtClean="0"/>
                        <a:t>+</a:t>
                      </a:r>
                      <a:r>
                        <a:rPr lang="en-US" dirty="0" err="1" smtClean="0"/>
                        <a:t>ve</a:t>
                      </a:r>
                      <a:endParaRPr lang="en-US" dirty="0"/>
                    </a:p>
                  </a:txBody>
                  <a:tcPr/>
                </a:tc>
                <a:tc>
                  <a:txBody>
                    <a:bodyPr/>
                    <a:lstStyle/>
                    <a:p>
                      <a:r>
                        <a:rPr lang="en-US" dirty="0" smtClean="0"/>
                        <a:t>+</a:t>
                      </a:r>
                      <a:r>
                        <a:rPr lang="en-US" dirty="0" err="1" smtClean="0"/>
                        <a:t>ve</a:t>
                      </a:r>
                      <a:endParaRPr lang="en-US" dirty="0"/>
                    </a:p>
                  </a:txBody>
                  <a:tcPr/>
                </a:tc>
                <a:tc>
                  <a:txBody>
                    <a:bodyPr/>
                    <a:lstStyle/>
                    <a:p>
                      <a:r>
                        <a:rPr lang="en-US" dirty="0" smtClean="0"/>
                        <a:t>The dog was found</a:t>
                      </a:r>
                      <a:r>
                        <a:rPr lang="en-US" baseline="0" dirty="0" smtClean="0"/>
                        <a:t> dead at </a:t>
                      </a:r>
                      <a:r>
                        <a:rPr lang="en-US" baseline="0" dirty="0" err="1" smtClean="0"/>
                        <a:t>Chaura</a:t>
                      </a:r>
                      <a:r>
                        <a:rPr lang="en-US" baseline="0" dirty="0" smtClean="0"/>
                        <a:t> </a:t>
                      </a:r>
                      <a:r>
                        <a:rPr lang="en-US" baseline="0" dirty="0" err="1" smtClean="0"/>
                        <a:t>Maidan</a:t>
                      </a:r>
                      <a:r>
                        <a:rPr lang="en-US" baseline="0" dirty="0" smtClean="0"/>
                        <a:t>.</a:t>
                      </a:r>
                      <a:endParaRPr lang="en-US" dirty="0"/>
                    </a:p>
                  </a:txBody>
                  <a:tcPr/>
                </a:tc>
              </a:tr>
              <a:tr h="681736">
                <a:tc>
                  <a:txBody>
                    <a:bodyPr/>
                    <a:lstStyle/>
                    <a:p>
                      <a:r>
                        <a:rPr lang="en-US" dirty="0" smtClean="0"/>
                        <a:t>4</a:t>
                      </a:r>
                      <a:endParaRPr lang="en-US" dirty="0"/>
                    </a:p>
                  </a:txBody>
                  <a:tcPr/>
                </a:tc>
                <a:tc>
                  <a:txBody>
                    <a:bodyPr/>
                    <a:lstStyle/>
                    <a:p>
                      <a:r>
                        <a:rPr lang="en-US" dirty="0" smtClean="0"/>
                        <a:t>Monkey</a:t>
                      </a:r>
                      <a:endParaRPr lang="en-US" dirty="0"/>
                    </a:p>
                  </a:txBody>
                  <a:tcPr/>
                </a:tc>
                <a:tc>
                  <a:txBody>
                    <a:bodyPr/>
                    <a:lstStyle/>
                    <a:p>
                      <a:r>
                        <a:rPr lang="en-US" dirty="0" smtClean="0"/>
                        <a:t>Adult</a:t>
                      </a:r>
                      <a:endParaRPr lang="en-US" dirty="0"/>
                    </a:p>
                  </a:txBody>
                  <a:tcPr/>
                </a:tc>
                <a:tc>
                  <a:txBody>
                    <a:bodyPr/>
                    <a:lstStyle/>
                    <a:p>
                      <a:r>
                        <a:rPr lang="en-US" dirty="0" smtClean="0"/>
                        <a:t>-</a:t>
                      </a:r>
                      <a:r>
                        <a:rPr lang="en-US" dirty="0" err="1" smtClean="0"/>
                        <a:t>ve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ve</a:t>
                      </a:r>
                      <a:endParaRPr lang="en-US" dirty="0" smtClean="0"/>
                    </a:p>
                    <a:p>
                      <a:endParaRPr lang="en-US" dirty="0"/>
                    </a:p>
                  </a:txBody>
                  <a:tcPr/>
                </a:tc>
                <a:tc>
                  <a:txBody>
                    <a:bodyPr/>
                    <a:lstStyle/>
                    <a:p>
                      <a:r>
                        <a:rPr lang="en-US" dirty="0" smtClean="0"/>
                        <a:t>The monkey was found</a:t>
                      </a:r>
                      <a:r>
                        <a:rPr lang="en-US" baseline="0" dirty="0" smtClean="0"/>
                        <a:t> dead at Mall Road Shimla.</a:t>
                      </a:r>
                      <a:endParaRPr lang="en-US" dirty="0"/>
                    </a:p>
                  </a:txBody>
                  <a:tcPr/>
                </a:tc>
              </a:tr>
              <a:tr h="681736">
                <a:tc>
                  <a:txBody>
                    <a:bodyPr/>
                    <a:lstStyle/>
                    <a:p>
                      <a:r>
                        <a:rPr lang="en-US" dirty="0" smtClean="0"/>
                        <a:t>5</a:t>
                      </a:r>
                      <a:endParaRPr lang="en-US" dirty="0"/>
                    </a:p>
                  </a:txBody>
                  <a:tcPr/>
                </a:tc>
                <a:tc>
                  <a:txBody>
                    <a:bodyPr/>
                    <a:lstStyle/>
                    <a:p>
                      <a:r>
                        <a:rPr lang="en-US" dirty="0" smtClean="0"/>
                        <a:t>Langoor</a:t>
                      </a:r>
                      <a:endParaRPr lang="en-US" dirty="0"/>
                    </a:p>
                  </a:txBody>
                  <a:tcPr/>
                </a:tc>
                <a:tc>
                  <a:txBody>
                    <a:bodyPr/>
                    <a:lstStyle/>
                    <a:p>
                      <a:r>
                        <a:rPr lang="en-US" dirty="0" smtClean="0"/>
                        <a:t>Adult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ve</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ve</a:t>
                      </a:r>
                      <a:endParaRPr lang="en-US" dirty="0" smtClean="0"/>
                    </a:p>
                    <a:p>
                      <a:endParaRPr lang="en-US" dirty="0"/>
                    </a:p>
                  </a:txBody>
                  <a:tcPr/>
                </a:tc>
                <a:tc>
                  <a:txBody>
                    <a:bodyPr/>
                    <a:lstStyle/>
                    <a:p>
                      <a:r>
                        <a:rPr lang="en-US" dirty="0" smtClean="0"/>
                        <a:t>The Langoor was found</a:t>
                      </a:r>
                      <a:r>
                        <a:rPr lang="en-US" baseline="0" dirty="0" smtClean="0"/>
                        <a:t> dead at Middle Bazaar.</a:t>
                      </a:r>
                      <a:endParaRPr lang="en-US" dirty="0"/>
                    </a:p>
                  </a:txBody>
                  <a:tcPr/>
                </a:tc>
              </a:tr>
              <a:tr h="938783">
                <a:tc>
                  <a:txBody>
                    <a:bodyPr/>
                    <a:lstStyle/>
                    <a:p>
                      <a:r>
                        <a:rPr lang="en-US" dirty="0" smtClean="0"/>
                        <a:t>6</a:t>
                      </a:r>
                      <a:endParaRPr lang="en-US" dirty="0"/>
                    </a:p>
                  </a:txBody>
                  <a:tcPr/>
                </a:tc>
                <a:tc>
                  <a:txBody>
                    <a:bodyPr/>
                    <a:lstStyle/>
                    <a:p>
                      <a:r>
                        <a:rPr lang="en-US" dirty="0" smtClean="0"/>
                        <a:t>Himalayan Palm Civet </a:t>
                      </a:r>
                      <a:endParaRPr lang="en-US" dirty="0"/>
                    </a:p>
                  </a:txBody>
                  <a:tcPr/>
                </a:tc>
                <a:tc>
                  <a:txBody>
                    <a:bodyPr/>
                    <a:lstStyle/>
                    <a:p>
                      <a:r>
                        <a:rPr lang="en-US" dirty="0" smtClean="0"/>
                        <a:t>Adult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ve</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ve</a:t>
                      </a:r>
                      <a:endParaRPr lang="en-US" dirty="0" smtClean="0"/>
                    </a:p>
                  </a:txBody>
                  <a:tcPr/>
                </a:tc>
                <a:tc>
                  <a:txBody>
                    <a:bodyPr/>
                    <a:lstStyle/>
                    <a:p>
                      <a:r>
                        <a:rPr lang="en-US" dirty="0" smtClean="0"/>
                        <a:t>The Civet was found</a:t>
                      </a:r>
                      <a:r>
                        <a:rPr lang="en-US" baseline="0" dirty="0" smtClean="0"/>
                        <a:t> dead at Mall Road Shimla.</a:t>
                      </a:r>
                      <a:endParaRPr lang="en-US" dirty="0"/>
                    </a:p>
                  </a:txBody>
                  <a:tcPr/>
                </a:tc>
              </a:tr>
            </a:tbl>
          </a:graphicData>
        </a:graphic>
      </p:graphicFrame>
      <p:sp>
        <p:nvSpPr>
          <p:cNvPr id="4" name="Footer Placeholder 3"/>
          <p:cNvSpPr>
            <a:spLocks noGrp="1"/>
          </p:cNvSpPr>
          <p:nvPr>
            <p:ph type="ftr" sz="quarter" idx="11"/>
          </p:nvPr>
        </p:nvSpPr>
        <p:spPr/>
        <p:txBody>
          <a:bodyPr/>
          <a:lstStyle/>
          <a:p>
            <a:pPr>
              <a:defRPr/>
            </a:pPr>
            <a:r>
              <a:rPr lang="en-US" smtClean="0"/>
              <a:t>OMESH BHARTI</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Suspected Rabid dog bite patients on face and lips</a:t>
            </a:r>
            <a:endParaRPr lang="en-US" dirty="0">
              <a:solidFill>
                <a:srgbClr val="FFC000"/>
              </a:solidFill>
            </a:endParaRPr>
          </a:p>
        </p:txBody>
      </p:sp>
      <p:sp>
        <p:nvSpPr>
          <p:cNvPr id="4" name="Footer Placeholder 3"/>
          <p:cNvSpPr>
            <a:spLocks noGrp="1"/>
          </p:cNvSpPr>
          <p:nvPr>
            <p:ph type="ftr" sz="quarter" idx="11"/>
          </p:nvPr>
        </p:nvSpPr>
        <p:spPr/>
        <p:txBody>
          <a:bodyPr/>
          <a:lstStyle/>
          <a:p>
            <a:pPr>
              <a:defRPr/>
            </a:pPr>
            <a:r>
              <a:rPr lang="en-US" smtClean="0"/>
              <a:t>OMESH BHARTI</a:t>
            </a:r>
            <a:endParaRPr lang="en-US"/>
          </a:p>
        </p:txBody>
      </p:sp>
      <p:pic>
        <p:nvPicPr>
          <p:cNvPr id="5" name="Content Placeholder 4" descr="IMG-20150425-WA0002.jpg"/>
          <p:cNvPicPr>
            <a:picLocks noGrp="1"/>
          </p:cNvPicPr>
          <p:nvPr>
            <p:ph idx="1"/>
          </p:nvPr>
        </p:nvPicPr>
        <p:blipFill>
          <a:blip r:embed="rId2"/>
          <a:stretch>
            <a:fillRect/>
          </a:stretch>
        </p:blipFill>
        <p:spPr>
          <a:xfrm>
            <a:off x="539087" y="1600200"/>
            <a:ext cx="8065825" cy="4530725"/>
          </a:xfrm>
          <a:prstGeom prst="rect">
            <a:avLst/>
          </a:prstGeom>
        </p:spPr>
      </p:pic>
      <p:sp>
        <p:nvSpPr>
          <p:cNvPr id="7" name="TextBox 6"/>
          <p:cNvSpPr txBox="1"/>
          <p:nvPr/>
        </p:nvSpPr>
        <p:spPr>
          <a:xfrm>
            <a:off x="2819400" y="1905000"/>
            <a:ext cx="2667000" cy="461665"/>
          </a:xfrm>
          <a:prstGeom prst="rect">
            <a:avLst/>
          </a:prstGeom>
          <a:solidFill>
            <a:schemeClr val="bg2"/>
          </a:solidFill>
          <a:ln>
            <a:solidFill>
              <a:srgbClr val="002060"/>
            </a:solidFill>
          </a:ln>
        </p:spPr>
        <p:txBody>
          <a:bodyPr wrap="square" rtlCol="0">
            <a:spAutoFit/>
          </a:bodyPr>
          <a:lstStyle/>
          <a:p>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7813"/>
            <a:ext cx="8763000" cy="1143000"/>
          </a:xfrm>
        </p:spPr>
        <p:txBody>
          <a:bodyPr/>
          <a:lstStyle/>
          <a:p>
            <a:r>
              <a:rPr lang="en-US" sz="3600" dirty="0" smtClean="0">
                <a:solidFill>
                  <a:srgbClr val="FFC000"/>
                </a:solidFill>
              </a:rPr>
              <a:t>Suspected Rabid dog bite patients on face and lips. Patients after more than seven months of follow up of local RIGs</a:t>
            </a:r>
            <a:endParaRPr lang="en-US" sz="3600" dirty="0">
              <a:solidFill>
                <a:srgbClr val="FFC000"/>
              </a:solidFill>
            </a:endParaRPr>
          </a:p>
        </p:txBody>
      </p:sp>
      <p:sp>
        <p:nvSpPr>
          <p:cNvPr id="4" name="Footer Placeholder 3"/>
          <p:cNvSpPr>
            <a:spLocks noGrp="1"/>
          </p:cNvSpPr>
          <p:nvPr>
            <p:ph type="ftr" sz="quarter" idx="11"/>
          </p:nvPr>
        </p:nvSpPr>
        <p:spPr/>
        <p:txBody>
          <a:bodyPr/>
          <a:lstStyle/>
          <a:p>
            <a:pPr>
              <a:defRPr/>
            </a:pPr>
            <a:r>
              <a:rPr lang="en-US" smtClean="0"/>
              <a:t>OMESH BHARTI</a:t>
            </a:r>
            <a:endParaRPr lang="en-US"/>
          </a:p>
        </p:txBody>
      </p:sp>
      <p:pic>
        <p:nvPicPr>
          <p:cNvPr id="5" name="Content Placeholder 4" descr="C:\Users\a\Desktop\Face photos rabid dog\IMG-20150618-WA0049.jpg"/>
          <p:cNvPicPr>
            <a:picLocks noGrp="1"/>
          </p:cNvPicPr>
          <p:nvPr>
            <p:ph idx="1"/>
          </p:nvPr>
        </p:nvPicPr>
        <p:blipFill>
          <a:blip r:embed="rId2"/>
          <a:srcRect/>
          <a:stretch>
            <a:fillRect/>
          </a:stretch>
        </p:blipFill>
        <p:spPr bwMode="auto">
          <a:xfrm>
            <a:off x="5410200" y="1600200"/>
            <a:ext cx="3398044" cy="4530725"/>
          </a:xfrm>
          <a:prstGeom prst="rect">
            <a:avLst/>
          </a:prstGeom>
          <a:noFill/>
          <a:ln w="9525">
            <a:noFill/>
            <a:miter lim="800000"/>
            <a:headEnd/>
            <a:tailEnd/>
          </a:ln>
        </p:spPr>
      </p:pic>
      <p:pic>
        <p:nvPicPr>
          <p:cNvPr id="6" name="Picture 5" descr="C:\Users\a\Desktop\Face photos rabid dog\IMG-20150617-WA0034.jpg"/>
          <p:cNvPicPr/>
          <p:nvPr/>
        </p:nvPicPr>
        <p:blipFill>
          <a:blip r:embed="rId3"/>
          <a:srcRect/>
          <a:stretch>
            <a:fillRect/>
          </a:stretch>
        </p:blipFill>
        <p:spPr bwMode="auto">
          <a:xfrm>
            <a:off x="1371600" y="1600200"/>
            <a:ext cx="3352800" cy="4495800"/>
          </a:xfrm>
          <a:prstGeom prst="rect">
            <a:avLst/>
          </a:prstGeom>
          <a:noFill/>
          <a:ln w="9525">
            <a:noFill/>
            <a:miter lim="800000"/>
            <a:headEnd/>
            <a:tailEnd/>
          </a:ln>
        </p:spPr>
      </p:pic>
      <p:sp>
        <p:nvSpPr>
          <p:cNvPr id="7" name="TextBox 6"/>
          <p:cNvSpPr txBox="1"/>
          <p:nvPr/>
        </p:nvSpPr>
        <p:spPr>
          <a:xfrm>
            <a:off x="1600200" y="2438400"/>
            <a:ext cx="2667000" cy="461665"/>
          </a:xfrm>
          <a:prstGeom prst="rect">
            <a:avLst/>
          </a:prstGeom>
          <a:solidFill>
            <a:schemeClr val="bg2"/>
          </a:solidFill>
          <a:ln>
            <a:solidFill>
              <a:srgbClr val="002060"/>
            </a:solidFill>
          </a:ln>
        </p:spPr>
        <p:txBody>
          <a:bodyPr wrap="square" rtlCol="0">
            <a:spAutoFit/>
          </a:bodyPr>
          <a:lstStyle/>
          <a:p>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C000"/>
                </a:solidFill>
              </a:rPr>
              <a:t>Brains of local wild animals reported freshly dead  for FAT/BT at Kasauli </a:t>
            </a:r>
            <a:endParaRPr lang="en-US" sz="3600" dirty="0">
              <a:solidFill>
                <a:srgbClr val="FFC000"/>
              </a:solidFill>
            </a:endParaRPr>
          </a:p>
        </p:txBody>
      </p:sp>
      <p:pic>
        <p:nvPicPr>
          <p:cNvPr id="5" name="Content Placeholder 4" descr="2014-05-22 13.47.38.jpg"/>
          <p:cNvPicPr>
            <a:picLocks noGrp="1" noChangeAspect="1"/>
          </p:cNvPicPr>
          <p:nvPr>
            <p:ph idx="1"/>
          </p:nvPr>
        </p:nvPicPr>
        <p:blipFill>
          <a:blip r:embed="rId2" cstate="print"/>
          <a:stretch>
            <a:fillRect/>
          </a:stretch>
        </p:blipFill>
        <p:spPr>
          <a:xfrm>
            <a:off x="533400" y="1447800"/>
            <a:ext cx="4267200" cy="4572000"/>
          </a:xfrm>
        </p:spPr>
      </p:pic>
      <p:sp>
        <p:nvSpPr>
          <p:cNvPr id="4" name="Footer Placeholder 3"/>
          <p:cNvSpPr>
            <a:spLocks noGrp="1"/>
          </p:cNvSpPr>
          <p:nvPr>
            <p:ph type="ftr" sz="quarter" idx="11"/>
          </p:nvPr>
        </p:nvSpPr>
        <p:spPr/>
        <p:txBody>
          <a:bodyPr/>
          <a:lstStyle/>
          <a:p>
            <a:pPr>
              <a:defRPr/>
            </a:pPr>
            <a:r>
              <a:rPr lang="en-US" smtClean="0"/>
              <a:t>OMESH BHARTI</a:t>
            </a:r>
            <a:endParaRPr lang="en-US"/>
          </a:p>
        </p:txBody>
      </p:sp>
      <p:pic>
        <p:nvPicPr>
          <p:cNvPr id="6" name="Picture 5" descr="2014-07-21 12.28.12.jpg"/>
          <p:cNvPicPr>
            <a:picLocks noChangeAspect="1"/>
          </p:cNvPicPr>
          <p:nvPr/>
        </p:nvPicPr>
        <p:blipFill>
          <a:blip r:embed="rId3" cstate="print"/>
          <a:stretch>
            <a:fillRect/>
          </a:stretch>
        </p:blipFill>
        <p:spPr>
          <a:xfrm>
            <a:off x="4953000" y="1447800"/>
            <a:ext cx="3733800" cy="4572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20813"/>
          </a:xfrm>
        </p:spPr>
        <p:txBody>
          <a:bodyPr/>
          <a:lstStyle/>
          <a:p>
            <a:pPr>
              <a:defRPr/>
            </a:pPr>
            <a:r>
              <a:rPr lang="en-US" sz="3200" dirty="0" smtClean="0">
                <a:solidFill>
                  <a:srgbClr val="FFC000"/>
                </a:solidFill>
              </a:rPr>
              <a:t>Local RIGs Study- Loose Stitching 3 days after Local Infiltration in the Gaping Wound</a:t>
            </a:r>
            <a:endParaRPr lang="en-US" sz="3200" dirty="0">
              <a:solidFill>
                <a:srgbClr val="FFC000"/>
              </a:solidFill>
            </a:endParaRPr>
          </a:p>
        </p:txBody>
      </p:sp>
      <p:pic>
        <p:nvPicPr>
          <p:cNvPr id="69634" name="Content Placeholder 4" descr="2014-07-19 15.31.04.jpg"/>
          <p:cNvPicPr>
            <a:picLocks noGrp="1" noChangeAspect="1"/>
          </p:cNvPicPr>
          <p:nvPr>
            <p:ph idx="1"/>
          </p:nvPr>
        </p:nvPicPr>
        <p:blipFill>
          <a:blip r:embed="rId2" cstate="print"/>
          <a:srcRect/>
          <a:stretch>
            <a:fillRect/>
          </a:stretch>
        </p:blipFill>
        <p:spPr>
          <a:xfrm>
            <a:off x="1550988" y="1600200"/>
            <a:ext cx="6042025" cy="4530725"/>
          </a:xfrm>
        </p:spPr>
      </p:pic>
      <p:sp>
        <p:nvSpPr>
          <p:cNvPr id="4" name="Footer Placeholder 3"/>
          <p:cNvSpPr>
            <a:spLocks noGrp="1"/>
          </p:cNvSpPr>
          <p:nvPr>
            <p:ph type="ftr" sz="quarter" idx="11"/>
          </p:nvPr>
        </p:nvSpPr>
        <p:spPr/>
        <p:txBody>
          <a:bodyPr/>
          <a:lstStyle/>
          <a:p>
            <a:pPr>
              <a:defRPr/>
            </a:pPr>
            <a:r>
              <a:rPr lang="en-US" smtClean="0"/>
              <a:t>OMESH BHARTI</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solidFill>
                  <a:srgbClr val="FFC000"/>
                </a:solidFill>
              </a:rPr>
              <a:t>Local RIGs Study- Local Infiltration in scar after 2 months of rabid pup bite</a:t>
            </a:r>
            <a:endParaRPr lang="en-US" sz="3600" dirty="0">
              <a:solidFill>
                <a:srgbClr val="FFC000"/>
              </a:solidFill>
            </a:endParaRPr>
          </a:p>
        </p:txBody>
      </p:sp>
      <p:sp>
        <p:nvSpPr>
          <p:cNvPr id="4" name="Footer Placeholder 3"/>
          <p:cNvSpPr>
            <a:spLocks noGrp="1"/>
          </p:cNvSpPr>
          <p:nvPr>
            <p:ph type="ftr" sz="quarter" idx="11"/>
          </p:nvPr>
        </p:nvSpPr>
        <p:spPr/>
        <p:txBody>
          <a:bodyPr/>
          <a:lstStyle/>
          <a:p>
            <a:pPr>
              <a:defRPr/>
            </a:pPr>
            <a:r>
              <a:rPr lang="en-US" smtClean="0"/>
              <a:t>OMESH BHARTI</a:t>
            </a:r>
            <a:endParaRPr lang="en-US"/>
          </a:p>
        </p:txBody>
      </p:sp>
      <p:pic>
        <p:nvPicPr>
          <p:cNvPr id="70659" name="Content Placeholder 6" descr="2014-07-30 10.41.23.jpg"/>
          <p:cNvPicPr>
            <a:picLocks noGrp="1" noChangeAspect="1"/>
          </p:cNvPicPr>
          <p:nvPr>
            <p:ph idx="1"/>
          </p:nvPr>
        </p:nvPicPr>
        <p:blipFill>
          <a:blip r:embed="rId2" cstate="print"/>
          <a:srcRect/>
          <a:stretch>
            <a:fillRect/>
          </a:stretch>
        </p:blipFill>
        <p:spPr>
          <a:xfrm>
            <a:off x="1550988" y="1600200"/>
            <a:ext cx="6042025" cy="453072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990600"/>
          </a:xfrm>
        </p:spPr>
        <p:txBody>
          <a:bodyPr/>
          <a:lstStyle/>
          <a:p>
            <a:pPr eaLnBrk="1" hangingPunct="1">
              <a:defRPr/>
            </a:pPr>
            <a:r>
              <a:rPr lang="en-US" dirty="0" smtClean="0">
                <a:solidFill>
                  <a:srgbClr val="FFC000"/>
                </a:solidFill>
              </a:rPr>
              <a:t>Background</a:t>
            </a:r>
          </a:p>
        </p:txBody>
      </p:sp>
      <p:sp>
        <p:nvSpPr>
          <p:cNvPr id="38915" name="Rectangle 3"/>
          <p:cNvSpPr>
            <a:spLocks noGrp="1" noChangeArrowheads="1"/>
          </p:cNvSpPr>
          <p:nvPr>
            <p:ph type="body" idx="1"/>
          </p:nvPr>
        </p:nvSpPr>
        <p:spPr>
          <a:xfrm>
            <a:off x="457200" y="762000"/>
            <a:ext cx="8686800" cy="6096000"/>
          </a:xfrm>
        </p:spPr>
        <p:txBody>
          <a:bodyPr/>
          <a:lstStyle/>
          <a:p>
            <a:pPr eaLnBrk="1" hangingPunct="1">
              <a:buFont typeface="Wingdings" charset="2"/>
              <a:buBlip>
                <a:blip r:embed="rId2"/>
              </a:buBlip>
              <a:defRPr/>
            </a:pPr>
            <a:r>
              <a:rPr lang="en-US" sz="2800" dirty="0" smtClean="0">
                <a:solidFill>
                  <a:srgbClr val="FF9900"/>
                </a:solidFill>
              </a:rPr>
              <a:t>Globally:</a:t>
            </a:r>
          </a:p>
          <a:p>
            <a:pPr lvl="1" eaLnBrk="1" hangingPunct="1">
              <a:defRPr/>
            </a:pPr>
            <a:r>
              <a:rPr lang="en-US" sz="2400" dirty="0" smtClean="0"/>
              <a:t>An estimated 55,000 persons die of rabies every year.</a:t>
            </a:r>
          </a:p>
          <a:p>
            <a:pPr lvl="1" eaLnBrk="1" hangingPunct="1">
              <a:defRPr/>
            </a:pPr>
            <a:r>
              <a:rPr lang="en-US" sz="2400" dirty="0" smtClean="0"/>
              <a:t>31,000 deaths are reported from the Asian continent.</a:t>
            </a:r>
            <a:endParaRPr lang="en-US" sz="2400" dirty="0" smtClean="0">
              <a:solidFill>
                <a:srgbClr val="FFFF00"/>
              </a:solidFill>
            </a:endParaRPr>
          </a:p>
          <a:p>
            <a:pPr eaLnBrk="1" hangingPunct="1">
              <a:buFont typeface="Wingdings" charset="2"/>
              <a:buBlip>
                <a:blip r:embed="rId2"/>
              </a:buBlip>
              <a:defRPr/>
            </a:pPr>
            <a:r>
              <a:rPr lang="en-US" sz="2800" dirty="0" smtClean="0">
                <a:solidFill>
                  <a:srgbClr val="FF9900"/>
                </a:solidFill>
              </a:rPr>
              <a:t>In India*:</a:t>
            </a:r>
          </a:p>
          <a:p>
            <a:pPr lvl="1" eaLnBrk="1" hangingPunct="1">
              <a:defRPr/>
            </a:pPr>
            <a:r>
              <a:rPr lang="en-US" sz="2400" dirty="0" smtClean="0"/>
              <a:t>40 % of global rabies deaths ( 20,000 deaths)</a:t>
            </a:r>
          </a:p>
          <a:p>
            <a:pPr lvl="1" eaLnBrk="1" hangingPunct="1">
              <a:defRPr/>
            </a:pPr>
            <a:r>
              <a:rPr lang="en-US" sz="2400" dirty="0" smtClean="0"/>
              <a:t>The frequency of human rabies deaths:</a:t>
            </a:r>
          </a:p>
          <a:p>
            <a:pPr lvl="4" eaLnBrk="1" hangingPunct="1">
              <a:buFont typeface="Wingdings" charset="2"/>
              <a:buNone/>
              <a:defRPr/>
            </a:pPr>
            <a:r>
              <a:rPr lang="en-US" sz="2400" dirty="0" smtClean="0"/>
              <a:t>				1 case every 30 minutes</a:t>
            </a:r>
          </a:p>
          <a:p>
            <a:pPr lvl="1" eaLnBrk="1" hangingPunct="1">
              <a:defRPr/>
            </a:pPr>
            <a:r>
              <a:rPr lang="en-US" sz="2400" dirty="0" smtClean="0"/>
              <a:t>Animal bite incidence rate: 	</a:t>
            </a:r>
            <a:r>
              <a:rPr lang="en-US" sz="2000" dirty="0" smtClean="0"/>
              <a:t>17.4 per 1000 population</a:t>
            </a:r>
          </a:p>
          <a:p>
            <a:pPr lvl="4" eaLnBrk="1" hangingPunct="1">
              <a:buFont typeface="Wingdings" charset="2"/>
              <a:buNone/>
              <a:defRPr/>
            </a:pPr>
            <a:r>
              <a:rPr lang="en-US" sz="2800" dirty="0" smtClean="0"/>
              <a:t>				</a:t>
            </a:r>
            <a:r>
              <a:rPr lang="en-US" dirty="0" smtClean="0"/>
              <a:t>17.4 million bites every year. </a:t>
            </a:r>
          </a:p>
          <a:p>
            <a:pPr lvl="1" eaLnBrk="1" hangingPunct="1">
              <a:defRPr/>
            </a:pPr>
            <a:r>
              <a:rPr lang="en-US" sz="2400" dirty="0" smtClean="0"/>
              <a:t>Annual man-days lost due to animal bite : 38 million.</a:t>
            </a:r>
          </a:p>
          <a:p>
            <a:pPr lvl="1" eaLnBrk="1" hangingPunct="1">
              <a:defRPr/>
            </a:pPr>
            <a:r>
              <a:rPr lang="en-US" sz="2400" dirty="0" smtClean="0"/>
              <a:t>Annual medicinal (vaccines + other drugs) cost for animal bite treatment: 		$ 4 Million	 (2003)</a:t>
            </a:r>
          </a:p>
          <a:p>
            <a:pPr lvl="1" eaLnBrk="1" hangingPunct="1">
              <a:buFontTx/>
              <a:buNone/>
              <a:defRPr/>
            </a:pPr>
            <a:r>
              <a:rPr lang="en-US" sz="2400" dirty="0" smtClean="0">
                <a:solidFill>
                  <a:srgbClr val="FFFF00"/>
                </a:solidFill>
              </a:rPr>
              <a:t>* WHO-APCRI study - Assessing burden of Rabies in India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143000"/>
          </a:xfrm>
        </p:spPr>
        <p:txBody>
          <a:bodyPr/>
          <a:lstStyle/>
          <a:p>
            <a:r>
              <a:rPr lang="en-IN" sz="3200" b="1" dirty="0" smtClean="0">
                <a:solidFill>
                  <a:srgbClr val="FFC000"/>
                </a:solidFill>
              </a:rPr>
              <a:t>Stitches on the lip without RIGs infiltration-</a:t>
            </a:r>
            <a:br>
              <a:rPr lang="en-IN" sz="3200" b="1" dirty="0" smtClean="0">
                <a:solidFill>
                  <a:srgbClr val="FFC000"/>
                </a:solidFill>
              </a:rPr>
            </a:br>
            <a:r>
              <a:rPr lang="en-IN" sz="3200" b="1" dirty="0" smtClean="0">
                <a:solidFill>
                  <a:srgbClr val="FFC000"/>
                </a:solidFill>
              </a:rPr>
              <a:t>A bad practice in animal bite cases</a:t>
            </a:r>
            <a:r>
              <a:rPr lang="en-US" sz="3200" dirty="0" smtClean="0"/>
              <a:t/>
            </a:r>
            <a:br>
              <a:rPr lang="en-US" sz="3200" dirty="0" smtClean="0"/>
            </a:br>
            <a:endParaRPr lang="en-US" sz="3200" dirty="0">
              <a:solidFill>
                <a:srgbClr val="FFC000"/>
              </a:solidFill>
            </a:endParaRPr>
          </a:p>
        </p:txBody>
      </p:sp>
      <p:sp>
        <p:nvSpPr>
          <p:cNvPr id="4" name="Footer Placeholder 3"/>
          <p:cNvSpPr>
            <a:spLocks noGrp="1"/>
          </p:cNvSpPr>
          <p:nvPr>
            <p:ph type="ftr" sz="quarter" idx="11"/>
          </p:nvPr>
        </p:nvSpPr>
        <p:spPr/>
        <p:txBody>
          <a:bodyPr/>
          <a:lstStyle/>
          <a:p>
            <a:pPr>
              <a:defRPr/>
            </a:pPr>
            <a:r>
              <a:rPr lang="en-US" sz="3200" dirty="0" smtClean="0">
                <a:solidFill>
                  <a:srgbClr val="FFC000"/>
                </a:solidFill>
              </a:rPr>
              <a:t>Thanks</a:t>
            </a:r>
            <a:endParaRPr lang="en-US" dirty="0">
              <a:solidFill>
                <a:srgbClr val="FFC000"/>
              </a:solidFill>
            </a:endParaRPr>
          </a:p>
        </p:txBody>
      </p:sp>
      <p:pic>
        <p:nvPicPr>
          <p:cNvPr id="5" name="Content Placeholder 4" descr="C:\Users\a\Desktop\2015-01-13 10.15.13.jpg"/>
          <p:cNvPicPr>
            <a:picLocks noGrp="1"/>
          </p:cNvPicPr>
          <p:nvPr>
            <p:ph idx="1"/>
          </p:nvPr>
        </p:nvPicPr>
        <p:blipFill>
          <a:blip r:embed="rId2" cstate="print"/>
          <a:srcRect/>
          <a:stretch>
            <a:fillRect/>
          </a:stretch>
        </p:blipFill>
        <p:spPr bwMode="auto">
          <a:xfrm>
            <a:off x="1551516" y="1295400"/>
            <a:ext cx="6040967" cy="4835525"/>
          </a:xfrm>
          <a:prstGeom prst="rect">
            <a:avLst/>
          </a:prstGeom>
          <a:noFill/>
          <a:ln w="9525">
            <a:noFill/>
            <a:miter lim="800000"/>
            <a:headEnd/>
            <a:tailEnd/>
          </a:ln>
        </p:spPr>
      </p:pic>
      <p:sp>
        <p:nvSpPr>
          <p:cNvPr id="6" name="TextBox 5"/>
          <p:cNvSpPr txBox="1"/>
          <p:nvPr/>
        </p:nvSpPr>
        <p:spPr>
          <a:xfrm>
            <a:off x="2971800" y="1295400"/>
            <a:ext cx="2667000" cy="461665"/>
          </a:xfrm>
          <a:prstGeom prst="rect">
            <a:avLst/>
          </a:prstGeom>
          <a:solidFill>
            <a:srgbClr val="002060"/>
          </a:solidFill>
          <a:ln>
            <a:solidFill>
              <a:srgbClr val="002060"/>
            </a:solidFill>
          </a:ln>
        </p:spPr>
        <p:txBody>
          <a:bodyPr wrap="square" rtlCol="0">
            <a:spAutoFit/>
          </a:bodyPr>
          <a:lstStyle/>
          <a:p>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2014-03-09 18.29.56.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838200" y="228600"/>
            <a:ext cx="7769225" cy="1371600"/>
          </a:xfrm>
        </p:spPr>
        <p:txBody>
          <a:bodyPr/>
          <a:lstStyle/>
          <a:p>
            <a:pPr marL="0" lvl="1" indent="0">
              <a:defRPr/>
            </a:pPr>
            <a:r>
              <a:rPr lang="en-US" dirty="0" smtClean="0"/>
              <a:t/>
            </a:r>
            <a:br>
              <a:rPr lang="en-US" dirty="0" smtClean="0"/>
            </a:br>
            <a:r>
              <a:rPr lang="en-US" dirty="0" smtClean="0"/>
              <a:t>For any clarification</a:t>
            </a:r>
            <a:br>
              <a:rPr lang="en-US" dirty="0" smtClean="0"/>
            </a:br>
            <a:r>
              <a:rPr lang="en-US" dirty="0" smtClean="0"/>
              <a:t> please contact</a:t>
            </a:r>
            <a:br>
              <a:rPr lang="en-US" dirty="0" smtClean="0"/>
            </a:br>
            <a:r>
              <a:rPr lang="en-US" sz="2400" dirty="0" smtClean="0">
                <a:hlinkClick r:id="rId3"/>
              </a:rPr>
              <a:t>bhartiomesh@yahoo.com</a:t>
            </a:r>
            <a:r>
              <a:rPr lang="en-US" sz="2400" dirty="0" smtClean="0"/>
              <a:t/>
            </a:r>
            <a:br>
              <a:rPr lang="en-US" sz="2400" dirty="0" smtClean="0"/>
            </a:br>
            <a:endParaRPr lang="en-US" dirty="0"/>
          </a:p>
        </p:txBody>
      </p:sp>
      <p:sp>
        <p:nvSpPr>
          <p:cNvPr id="3" name="Content Placeholder 2"/>
          <p:cNvSpPr>
            <a:spLocks noGrp="1"/>
          </p:cNvSpPr>
          <p:nvPr>
            <p:ph idx="1"/>
          </p:nvPr>
        </p:nvSpPr>
        <p:spPr>
          <a:xfrm>
            <a:off x="457200" y="1600200"/>
            <a:ext cx="8229600" cy="4800600"/>
          </a:xfrm>
        </p:spPr>
        <p:txBody>
          <a:bodyPr/>
          <a:lstStyle/>
          <a:p>
            <a:pPr lvl="1">
              <a:buFontTx/>
              <a:buNone/>
              <a:defRPr/>
            </a:pPr>
            <a:endParaRPr lang="en-US" sz="3600" dirty="0" smtClean="0">
              <a:hlinkClick r:id="rId3"/>
            </a:endParaRPr>
          </a:p>
          <a:p>
            <a:pPr>
              <a:buFont typeface="Wingdings" charset="2"/>
              <a:buNone/>
              <a:defRPr/>
            </a:pPr>
            <a:r>
              <a:rPr lang="en-US" dirty="0" smtClean="0">
                <a:solidFill>
                  <a:srgbClr val="FFC000"/>
                </a:solidFill>
              </a:rPr>
              <a:t>  </a:t>
            </a:r>
          </a:p>
          <a:p>
            <a:pPr>
              <a:buFont typeface="Wingdings" charset="2"/>
              <a:buNone/>
              <a:defRPr/>
            </a:pPr>
            <a:endParaRPr lang="en-US" dirty="0" smtClean="0">
              <a:solidFill>
                <a:srgbClr val="FFC000"/>
              </a:solidFill>
            </a:endParaRPr>
          </a:p>
          <a:p>
            <a:pPr>
              <a:buFont typeface="Wingdings" charset="2"/>
              <a:buNone/>
              <a:defRPr/>
            </a:pPr>
            <a:endParaRPr lang="en-US" dirty="0" smtClean="0">
              <a:solidFill>
                <a:srgbClr val="FFC000"/>
              </a:solidFill>
            </a:endParaRPr>
          </a:p>
          <a:p>
            <a:pPr>
              <a:buFont typeface="Wingdings" charset="2"/>
              <a:buNone/>
              <a:defRPr/>
            </a:pPr>
            <a:r>
              <a:rPr lang="en-US" dirty="0" smtClean="0">
                <a:solidFill>
                  <a:srgbClr val="FFC000"/>
                </a:solidFill>
              </a:rPr>
              <a:t>Mobile</a:t>
            </a:r>
            <a:r>
              <a:rPr lang="en-US" dirty="0" smtClean="0">
                <a:solidFill>
                  <a:srgbClr val="FFC000"/>
                </a:solidFill>
              </a:rPr>
              <a:t>:</a:t>
            </a:r>
          </a:p>
          <a:p>
            <a:pPr lvl="1">
              <a:buFontTx/>
              <a:buNone/>
              <a:defRPr/>
            </a:pPr>
            <a:r>
              <a:rPr lang="en-US" sz="2400" dirty="0" smtClean="0"/>
              <a:t>  094181-20302</a:t>
            </a:r>
          </a:p>
          <a:p>
            <a:pPr lvl="1">
              <a:buFontTx/>
              <a:buNone/>
              <a:defRPr/>
            </a:pPr>
            <a:r>
              <a:rPr lang="en-US" sz="2400" dirty="0" smtClean="0">
                <a:solidFill>
                  <a:srgbClr val="FFC000"/>
                </a:solidFill>
              </a:rPr>
              <a:t>Address:</a:t>
            </a:r>
          </a:p>
          <a:p>
            <a:pPr lvl="1">
              <a:buFontTx/>
              <a:buNone/>
              <a:defRPr/>
            </a:pPr>
            <a:r>
              <a:rPr lang="en-US" sz="2400" dirty="0" smtClean="0"/>
              <a:t>  Set-9, Block-1, US Club </a:t>
            </a:r>
            <a:r>
              <a:rPr lang="en-US" sz="2400" dirty="0" err="1" smtClean="0"/>
              <a:t>Shimla</a:t>
            </a:r>
            <a:r>
              <a:rPr lang="en-US" sz="2400" dirty="0" smtClean="0"/>
              <a:t>, Himachal Pradesh, India-171001</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813"/>
            <a:ext cx="8763000" cy="1143000"/>
          </a:xfrm>
        </p:spPr>
        <p:txBody>
          <a:bodyPr/>
          <a:lstStyle/>
          <a:p>
            <a:r>
              <a:rPr lang="en-US" dirty="0" smtClean="0">
                <a:solidFill>
                  <a:srgbClr val="FFC000"/>
                </a:solidFill>
              </a:rPr>
              <a:t>RIGs not affordable / not available</a:t>
            </a:r>
            <a:endParaRPr lang="en-US" dirty="0">
              <a:solidFill>
                <a:srgbClr val="FFC000"/>
              </a:solidFill>
            </a:endParaRPr>
          </a:p>
        </p:txBody>
      </p:sp>
      <p:sp>
        <p:nvSpPr>
          <p:cNvPr id="3" name="Content Placeholder 2"/>
          <p:cNvSpPr>
            <a:spLocks noGrp="1"/>
          </p:cNvSpPr>
          <p:nvPr>
            <p:ph idx="1"/>
          </p:nvPr>
        </p:nvSpPr>
        <p:spPr>
          <a:xfrm>
            <a:off x="304800" y="1600200"/>
            <a:ext cx="8610600" cy="4800600"/>
          </a:xfrm>
        </p:spPr>
        <p:txBody>
          <a:bodyPr/>
          <a:lstStyle/>
          <a:p>
            <a:pPr>
              <a:buFontTx/>
              <a:buChar char="-"/>
            </a:pPr>
            <a:r>
              <a:rPr lang="en-US" sz="2800" dirty="0" smtClean="0"/>
              <a:t>The main reason for high death rate in India is lack of awareness regarding first aid, vaccination and rabies immunoglobulins (RIGs) and high cost of treatment of animal bite cases.</a:t>
            </a:r>
          </a:p>
          <a:p>
            <a:pPr>
              <a:buFontTx/>
              <a:buChar char="-"/>
            </a:pPr>
            <a:r>
              <a:rPr lang="en-US" sz="2800" dirty="0" smtClean="0"/>
              <a:t> We observed in our clinic that many of the bite victims are not purchasing rabies immunoglobulins (RIGs) for want of high costs involved.</a:t>
            </a:r>
          </a:p>
          <a:p>
            <a:pPr>
              <a:buFontTx/>
              <a:buChar char="-"/>
            </a:pPr>
            <a:r>
              <a:rPr lang="en-US" sz="2800" dirty="0" smtClean="0"/>
              <a:t> Literature was reviewed extensively to arrive at a method in such circumstances to find out low cost effective solutions.</a:t>
            </a:r>
          </a:p>
          <a:p>
            <a:endParaRPr lang="en-US" sz="2800" dirty="0"/>
          </a:p>
        </p:txBody>
      </p:sp>
      <p:sp>
        <p:nvSpPr>
          <p:cNvPr id="4" name="Footer Placeholder 3"/>
          <p:cNvSpPr>
            <a:spLocks noGrp="1"/>
          </p:cNvSpPr>
          <p:nvPr>
            <p:ph type="ftr" sz="quarter" idx="11"/>
          </p:nvPr>
        </p:nvSpPr>
        <p:spPr/>
        <p:txBody>
          <a:bodyPr/>
          <a:lstStyle/>
          <a:p>
            <a:pPr>
              <a:defRPr/>
            </a:pPr>
            <a:r>
              <a:rPr lang="en-US" smtClean="0"/>
              <a:t>OMESH BHARTI</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solidFill>
                  <a:srgbClr val="FFC000"/>
                </a:solidFill>
              </a:rPr>
              <a:t>When RIGs are unaffordable !</a:t>
            </a:r>
            <a:br>
              <a:rPr lang="en-US" sz="4000" dirty="0" smtClean="0">
                <a:solidFill>
                  <a:srgbClr val="FFC000"/>
                </a:solidFill>
              </a:rPr>
            </a:br>
            <a:r>
              <a:rPr lang="en-US" sz="4000" dirty="0" smtClean="0">
                <a:solidFill>
                  <a:srgbClr val="FFC000"/>
                </a:solidFill>
              </a:rPr>
              <a:t>A case study</a:t>
            </a:r>
            <a:endParaRPr lang="en-US" sz="4000" dirty="0">
              <a:solidFill>
                <a:srgbClr val="FFC000"/>
              </a:solidFill>
            </a:endParaRPr>
          </a:p>
        </p:txBody>
      </p:sp>
      <p:sp>
        <p:nvSpPr>
          <p:cNvPr id="4" name="Footer Placeholder 3"/>
          <p:cNvSpPr>
            <a:spLocks noGrp="1"/>
          </p:cNvSpPr>
          <p:nvPr>
            <p:ph type="ftr" sz="quarter" idx="11"/>
          </p:nvPr>
        </p:nvSpPr>
        <p:spPr/>
        <p:txBody>
          <a:bodyPr/>
          <a:lstStyle/>
          <a:p>
            <a:pPr>
              <a:defRPr/>
            </a:pPr>
            <a:r>
              <a:rPr lang="en-US" smtClean="0"/>
              <a:t>OMESH BHARTI</a:t>
            </a:r>
            <a:endParaRPr lang="en-US"/>
          </a:p>
        </p:txBody>
      </p:sp>
      <p:sp>
        <p:nvSpPr>
          <p:cNvPr id="5" name="Rectangle 1027"/>
          <p:cNvSpPr>
            <a:spLocks noGrp="1" noChangeArrowheads="1"/>
          </p:cNvSpPr>
          <p:nvPr>
            <p:ph idx="1"/>
          </p:nvPr>
        </p:nvSpPr>
        <p:spPr/>
        <p:txBody>
          <a:bodyPr/>
          <a:lstStyle/>
          <a:p>
            <a:pPr eaLnBrk="1" hangingPunct="1">
              <a:lnSpc>
                <a:spcPct val="90000"/>
              </a:lnSpc>
              <a:buFont typeface="Wingdings" charset="2"/>
              <a:buBlip>
                <a:blip r:embed="rId2"/>
              </a:buBlip>
              <a:defRPr/>
            </a:pPr>
            <a:r>
              <a:rPr lang="en-US" sz="2800" dirty="0" smtClean="0"/>
              <a:t>A women, 38 years old died of rabies due to dog bite, suspected to be rabid in the year 2009 in </a:t>
            </a:r>
            <a:r>
              <a:rPr lang="en-US" sz="2800" dirty="0" err="1" smtClean="0"/>
              <a:t>Theog</a:t>
            </a:r>
            <a:r>
              <a:rPr lang="en-US" sz="2800" dirty="0" smtClean="0"/>
              <a:t> bock of Shimla district.</a:t>
            </a:r>
          </a:p>
          <a:p>
            <a:pPr eaLnBrk="1" hangingPunct="1">
              <a:lnSpc>
                <a:spcPct val="90000"/>
              </a:lnSpc>
              <a:buFont typeface="Wingdings" charset="2"/>
              <a:buBlip>
                <a:blip r:embed="rId2"/>
              </a:buBlip>
              <a:defRPr/>
            </a:pPr>
            <a:r>
              <a:rPr lang="en-US" sz="2800" dirty="0" smtClean="0"/>
              <a:t>The lady belonged to rich family and could have afforded any costs for the treatment.</a:t>
            </a:r>
          </a:p>
          <a:p>
            <a:pPr eaLnBrk="1" hangingPunct="1">
              <a:lnSpc>
                <a:spcPct val="90000"/>
              </a:lnSpc>
              <a:buFont typeface="Wingdings" charset="2"/>
              <a:buBlip>
                <a:blip r:embed="rId2"/>
              </a:buBlip>
              <a:defRPr/>
            </a:pPr>
            <a:r>
              <a:rPr lang="en-US" sz="2800" dirty="0" smtClean="0"/>
              <a:t>She had taken post exposure prophylactic anti-rabies vaccine the very next day of bite up till full course but the doctor did not prescribe her RIGs as this was not available either in the hospital or outside chemist shops in </a:t>
            </a:r>
            <a:r>
              <a:rPr lang="en-US" sz="2800" dirty="0" err="1" smtClean="0"/>
              <a:t>Theog</a:t>
            </a:r>
            <a:r>
              <a:rPr lang="en-US" sz="2800" dirty="0" smtClean="0"/>
              <a:t>.   </a:t>
            </a:r>
            <a:endParaRPr lang="en-US" sz="2800" dirty="0" smtClean="0">
              <a:cs typeface="Times New Roman"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solidFill>
                  <a:srgbClr val="FFC000"/>
                </a:solidFill>
              </a:rPr>
              <a:t>When RIGs are not affordable !</a:t>
            </a:r>
            <a:br>
              <a:rPr lang="en-US" sz="4000" dirty="0" smtClean="0">
                <a:solidFill>
                  <a:srgbClr val="FFC000"/>
                </a:solidFill>
              </a:rPr>
            </a:br>
            <a:r>
              <a:rPr lang="en-US" sz="4000" dirty="0" smtClean="0">
                <a:solidFill>
                  <a:srgbClr val="FFC000"/>
                </a:solidFill>
              </a:rPr>
              <a:t>A case study </a:t>
            </a:r>
            <a:endParaRPr lang="en-US" sz="4000" dirty="0">
              <a:solidFill>
                <a:srgbClr val="FFC000"/>
              </a:solidFill>
            </a:endParaRPr>
          </a:p>
        </p:txBody>
      </p:sp>
      <p:sp>
        <p:nvSpPr>
          <p:cNvPr id="4" name="Footer Placeholder 3"/>
          <p:cNvSpPr>
            <a:spLocks noGrp="1"/>
          </p:cNvSpPr>
          <p:nvPr>
            <p:ph type="ftr" sz="quarter" idx="11"/>
          </p:nvPr>
        </p:nvSpPr>
        <p:spPr/>
        <p:txBody>
          <a:bodyPr/>
          <a:lstStyle/>
          <a:p>
            <a:pPr>
              <a:defRPr/>
            </a:pPr>
            <a:r>
              <a:rPr lang="en-US" smtClean="0"/>
              <a:t>OMESH BHARTI</a:t>
            </a:r>
            <a:endParaRPr lang="en-US"/>
          </a:p>
        </p:txBody>
      </p:sp>
      <p:sp>
        <p:nvSpPr>
          <p:cNvPr id="5" name="Rectangle 1027"/>
          <p:cNvSpPr>
            <a:spLocks noGrp="1" noChangeArrowheads="1"/>
          </p:cNvSpPr>
          <p:nvPr>
            <p:ph idx="1"/>
          </p:nvPr>
        </p:nvSpPr>
        <p:spPr>
          <a:xfrm>
            <a:off x="457200" y="1371600"/>
            <a:ext cx="8229600" cy="5105400"/>
          </a:xfrm>
        </p:spPr>
        <p:txBody>
          <a:bodyPr/>
          <a:lstStyle/>
          <a:p>
            <a:pPr eaLnBrk="1" hangingPunct="1">
              <a:lnSpc>
                <a:spcPct val="90000"/>
              </a:lnSpc>
              <a:buFont typeface="Wingdings" pitchFamily="2" charset="2"/>
              <a:buBlip>
                <a:blip r:embed="rId3"/>
              </a:buBlip>
              <a:defRPr/>
            </a:pPr>
            <a:r>
              <a:rPr lang="en-US" sz="2800" dirty="0" smtClean="0"/>
              <a:t>While the serum was not available in the hospital the outside shops did not keep RIGs due to non purchase of RIGs by majority patients due to its high costs and this resulting in the expiry of the available serum causing losses to the chemists</a:t>
            </a:r>
          </a:p>
          <a:p>
            <a:pPr eaLnBrk="1" hangingPunct="1">
              <a:lnSpc>
                <a:spcPct val="90000"/>
              </a:lnSpc>
              <a:buFont typeface="Wingdings" pitchFamily="2" charset="2"/>
              <a:buBlip>
                <a:blip r:embed="rId3"/>
              </a:buBlip>
              <a:defRPr/>
            </a:pPr>
            <a:r>
              <a:rPr lang="en-US" sz="2800" dirty="0" smtClean="0"/>
              <a:t>So, if there is no widespread use of a medicine, then chemists tend to not to store it and it can be unavailable for even those who can afford it.</a:t>
            </a:r>
          </a:p>
          <a:p>
            <a:pPr eaLnBrk="1" hangingPunct="1">
              <a:lnSpc>
                <a:spcPct val="90000"/>
              </a:lnSpc>
              <a:buFont typeface="Wingdings" charset="2"/>
              <a:buBlip>
                <a:blip r:embed="rId3"/>
              </a:buBlip>
              <a:defRPr/>
            </a:pPr>
            <a:r>
              <a:rPr lang="en-US" sz="2800" dirty="0" smtClean="0">
                <a:solidFill>
                  <a:srgbClr val="FFC000"/>
                </a:solidFill>
                <a:cs typeface="Times New Roman" charset="0"/>
              </a:rPr>
              <a:t>Can we give the RIGs into local wounds only for those who can afford this much cost, making it affordable for them and minimize the damage?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457200"/>
          </a:xfrm>
        </p:spPr>
        <p:txBody>
          <a:bodyPr/>
          <a:lstStyle/>
          <a:p>
            <a:pPr>
              <a:defRPr/>
            </a:pPr>
            <a:r>
              <a:rPr lang="en-US" sz="4000" dirty="0" smtClean="0"/>
              <a:t/>
            </a:r>
            <a:br>
              <a:rPr lang="en-US" sz="4000" dirty="0" smtClean="0"/>
            </a:br>
            <a:r>
              <a:rPr lang="en-US" sz="4000" dirty="0" smtClean="0">
                <a:solidFill>
                  <a:srgbClr val="FFC000"/>
                </a:solidFill>
              </a:rPr>
              <a:t>When IM RIGs are not effective !</a:t>
            </a:r>
            <a:r>
              <a:rPr lang="en-US" sz="4000" dirty="0" smtClean="0"/>
              <a:t/>
            </a:r>
            <a:br>
              <a:rPr lang="en-US" sz="4000" dirty="0" smtClean="0"/>
            </a:br>
            <a:endParaRPr lang="en-US" sz="4000" dirty="0"/>
          </a:p>
        </p:txBody>
      </p:sp>
      <p:sp>
        <p:nvSpPr>
          <p:cNvPr id="4" name="Footer Placeholder 3"/>
          <p:cNvSpPr>
            <a:spLocks noGrp="1"/>
          </p:cNvSpPr>
          <p:nvPr>
            <p:ph type="ftr" sz="quarter" idx="11"/>
          </p:nvPr>
        </p:nvSpPr>
        <p:spPr/>
        <p:txBody>
          <a:bodyPr/>
          <a:lstStyle/>
          <a:p>
            <a:pPr>
              <a:defRPr/>
            </a:pPr>
            <a:r>
              <a:rPr lang="en-US" smtClean="0"/>
              <a:t>OMESH BHARTI</a:t>
            </a:r>
            <a:endParaRPr lang="en-US"/>
          </a:p>
        </p:txBody>
      </p:sp>
      <p:sp>
        <p:nvSpPr>
          <p:cNvPr id="5" name="Rectangle 1027"/>
          <p:cNvSpPr>
            <a:spLocks noGrp="1" noChangeArrowheads="1"/>
          </p:cNvSpPr>
          <p:nvPr>
            <p:ph idx="1"/>
          </p:nvPr>
        </p:nvSpPr>
        <p:spPr>
          <a:xfrm>
            <a:off x="457200" y="914400"/>
            <a:ext cx="8305800" cy="5486400"/>
          </a:xfrm>
        </p:spPr>
        <p:txBody>
          <a:bodyPr/>
          <a:lstStyle/>
          <a:p>
            <a:pPr eaLnBrk="1" hangingPunct="1">
              <a:lnSpc>
                <a:spcPct val="90000"/>
              </a:lnSpc>
              <a:buFont typeface="Wingdings" pitchFamily="2" charset="2"/>
              <a:buNone/>
            </a:pPr>
            <a:endParaRPr lang="en-US" sz="2000" dirty="0" smtClean="0">
              <a:solidFill>
                <a:srgbClr val="FF0000"/>
              </a:solidFill>
            </a:endParaRPr>
          </a:p>
          <a:p>
            <a:pPr eaLnBrk="1" hangingPunct="1">
              <a:lnSpc>
                <a:spcPct val="90000"/>
              </a:lnSpc>
              <a:buFont typeface="Wingdings" pitchFamily="2" charset="2"/>
              <a:buBlip>
                <a:blip r:embed="rId2"/>
              </a:buBlip>
            </a:pPr>
            <a:r>
              <a:rPr lang="en-US" sz="2000" dirty="0" smtClean="0"/>
              <a:t> Dean and Baer had shown in a classic study in 1963 that intramuscular injection of </a:t>
            </a:r>
            <a:r>
              <a:rPr lang="en-US" sz="2000" dirty="0" err="1" smtClean="0"/>
              <a:t>antirabies</a:t>
            </a:r>
            <a:r>
              <a:rPr lang="en-US" sz="2000" dirty="0" smtClean="0"/>
              <a:t> serum will not provide a protective systemic level and that local injection of rabies virus-contaminated wounds is essential for survival in cases of severe exposure</a:t>
            </a:r>
            <a:r>
              <a:rPr lang="en-US" sz="2000" dirty="0" smtClean="0">
                <a:solidFill>
                  <a:srgbClr val="FFC000"/>
                </a:solidFill>
              </a:rPr>
              <a:t>*</a:t>
            </a:r>
            <a:r>
              <a:rPr lang="en-US" sz="2000" dirty="0" smtClean="0"/>
              <a:t>.</a:t>
            </a:r>
          </a:p>
          <a:p>
            <a:pPr eaLnBrk="1" hangingPunct="1">
              <a:lnSpc>
                <a:spcPct val="90000"/>
              </a:lnSpc>
              <a:buFont typeface="Wingdings" pitchFamily="2" charset="2"/>
              <a:buBlip>
                <a:blip r:embed="rId2"/>
              </a:buBlip>
            </a:pPr>
            <a:r>
              <a:rPr lang="en-US" sz="2000" dirty="0" smtClean="0"/>
              <a:t>It has become standard practice at the Queen </a:t>
            </a:r>
            <a:r>
              <a:rPr lang="en-US" sz="2000" dirty="0" err="1" smtClean="0"/>
              <a:t>Saovabha</a:t>
            </a:r>
            <a:r>
              <a:rPr lang="en-US" sz="2000" dirty="0" smtClean="0"/>
              <a:t> Memorial Institutes animal bite clinic in Thailand, to administer all of the calculated volume of ERIG or HRIG into and around wounds when necessary. One 11-year-old boy died of rabies in 1987 when a single puncture wound of the finger was not infiltrated with RIG; all of the 40-IU/kg dose had been given intramuscularly in the </a:t>
            </a:r>
            <a:r>
              <a:rPr lang="en-US" sz="2000" dirty="0" err="1" smtClean="0"/>
              <a:t>gluteal</a:t>
            </a:r>
            <a:r>
              <a:rPr lang="en-US" sz="2000" dirty="0" smtClean="0"/>
              <a:t> region</a:t>
            </a:r>
            <a:r>
              <a:rPr lang="en-US" sz="2000" dirty="0" smtClean="0">
                <a:solidFill>
                  <a:srgbClr val="FFC000"/>
                </a:solidFill>
              </a:rPr>
              <a:t>**</a:t>
            </a:r>
            <a:r>
              <a:rPr lang="en-US" sz="2000" dirty="0" smtClean="0"/>
              <a:t>.</a:t>
            </a:r>
          </a:p>
          <a:p>
            <a:pPr>
              <a:buFont typeface="Wingdings" pitchFamily="2" charset="2"/>
              <a:buNone/>
            </a:pPr>
            <a:r>
              <a:rPr lang="en-US" sz="2000" dirty="0" smtClean="0">
                <a:solidFill>
                  <a:srgbClr val="FF9900"/>
                </a:solidFill>
              </a:rPr>
              <a:t>      *Dean DJ, Baer GM, Thompson WR. Studies on the local treatment of rabies infected wounds. Bull WHO 1963;28:477-86.</a:t>
            </a:r>
          </a:p>
          <a:p>
            <a:pPr>
              <a:buFont typeface="Wingdings" pitchFamily="2" charset="2"/>
              <a:buNone/>
            </a:pPr>
            <a:endParaRPr lang="en-US" sz="2000" dirty="0" smtClean="0">
              <a:solidFill>
                <a:srgbClr val="FF9900"/>
              </a:solidFill>
            </a:endParaRPr>
          </a:p>
          <a:p>
            <a:pPr eaLnBrk="1" hangingPunct="1">
              <a:lnSpc>
                <a:spcPct val="90000"/>
              </a:lnSpc>
              <a:buFont typeface="Wingdings" pitchFamily="2" charset="2"/>
              <a:buNone/>
            </a:pPr>
            <a:r>
              <a:rPr lang="en-US" sz="2000" dirty="0" smtClean="0">
                <a:solidFill>
                  <a:srgbClr val="FF9900"/>
                </a:solidFill>
              </a:rPr>
              <a:t>    **Wilde H, </a:t>
            </a:r>
            <a:r>
              <a:rPr lang="en-US" sz="2000" dirty="0" err="1" smtClean="0">
                <a:solidFill>
                  <a:srgbClr val="FF9900"/>
                </a:solidFill>
              </a:rPr>
              <a:t>Sirikawin</a:t>
            </a:r>
            <a:r>
              <a:rPr lang="en-US" sz="2000" dirty="0" smtClean="0">
                <a:solidFill>
                  <a:srgbClr val="FF9900"/>
                </a:solidFill>
              </a:rPr>
              <a:t> S, </a:t>
            </a:r>
            <a:r>
              <a:rPr lang="en-US" sz="2000" dirty="0" err="1" smtClean="0">
                <a:solidFill>
                  <a:srgbClr val="FF9900"/>
                </a:solidFill>
              </a:rPr>
              <a:t>Sabcharoen</a:t>
            </a:r>
            <a:r>
              <a:rPr lang="en-US" sz="2000" dirty="0" smtClean="0">
                <a:solidFill>
                  <a:srgbClr val="FF9900"/>
                </a:solidFill>
              </a:rPr>
              <a:t> A, </a:t>
            </a:r>
            <a:r>
              <a:rPr lang="en-US" sz="2000" dirty="0" err="1" smtClean="0">
                <a:solidFill>
                  <a:srgbClr val="FF9900"/>
                </a:solidFill>
              </a:rPr>
              <a:t>Kingnate</a:t>
            </a:r>
            <a:r>
              <a:rPr lang="en-US" sz="2000" dirty="0" smtClean="0">
                <a:solidFill>
                  <a:srgbClr val="FF9900"/>
                </a:solidFill>
              </a:rPr>
              <a:t> D, </a:t>
            </a:r>
            <a:r>
              <a:rPr lang="en-US" sz="2000" dirty="0" err="1" smtClean="0">
                <a:solidFill>
                  <a:srgbClr val="FF9900"/>
                </a:solidFill>
              </a:rPr>
              <a:t>Tantawichien</a:t>
            </a:r>
            <a:r>
              <a:rPr lang="en-US" sz="2000" dirty="0" smtClean="0">
                <a:solidFill>
                  <a:srgbClr val="FF9900"/>
                </a:solidFill>
              </a:rPr>
              <a:t> T, </a:t>
            </a:r>
            <a:r>
              <a:rPr lang="en-US" sz="2000" dirty="0" err="1" smtClean="0">
                <a:solidFill>
                  <a:srgbClr val="FF9900"/>
                </a:solidFill>
              </a:rPr>
              <a:t>Harischandra</a:t>
            </a:r>
            <a:r>
              <a:rPr lang="en-US" sz="2000" dirty="0" smtClean="0">
                <a:solidFill>
                  <a:srgbClr val="FF9900"/>
                </a:solidFill>
              </a:rPr>
              <a:t> PA, et al. Failure of </a:t>
            </a:r>
            <a:r>
              <a:rPr lang="en-US" sz="2000" dirty="0" err="1" smtClean="0">
                <a:solidFill>
                  <a:srgbClr val="FF9900"/>
                </a:solidFill>
              </a:rPr>
              <a:t>postexposure</a:t>
            </a:r>
            <a:r>
              <a:rPr lang="en-US" sz="2000" dirty="0" smtClean="0">
                <a:solidFill>
                  <a:srgbClr val="FF9900"/>
                </a:solidFill>
              </a:rPr>
              <a:t> treatment of rabies in children. </a:t>
            </a:r>
            <a:r>
              <a:rPr lang="en-US" sz="2000" dirty="0" err="1" smtClean="0">
                <a:solidFill>
                  <a:srgbClr val="FF9900"/>
                </a:solidFill>
              </a:rPr>
              <a:t>Clin</a:t>
            </a:r>
            <a:r>
              <a:rPr lang="en-US" sz="2000" dirty="0" smtClean="0">
                <a:solidFill>
                  <a:srgbClr val="FF9900"/>
                </a:solidFill>
              </a:rPr>
              <a:t> Infect Dis. 1996;22:228-32.</a:t>
            </a:r>
            <a:endParaRPr lang="en-US" sz="2000" dirty="0" smtClean="0">
              <a:solidFill>
                <a:srgbClr val="FF0000"/>
              </a:solidFill>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Local RIGs Study</a:t>
            </a:r>
            <a:endParaRPr lang="en-US" dirty="0">
              <a:solidFill>
                <a:srgbClr val="FFC000"/>
              </a:solidFill>
            </a:endParaRPr>
          </a:p>
        </p:txBody>
      </p:sp>
      <p:sp>
        <p:nvSpPr>
          <p:cNvPr id="3" name="Content Placeholder 2"/>
          <p:cNvSpPr>
            <a:spLocks noGrp="1"/>
          </p:cNvSpPr>
          <p:nvPr>
            <p:ph idx="1"/>
          </p:nvPr>
        </p:nvSpPr>
        <p:spPr/>
        <p:txBody>
          <a:bodyPr/>
          <a:lstStyle/>
          <a:p>
            <a:pPr>
              <a:buFont typeface="Wingdings" pitchFamily="2" charset="2"/>
              <a:buChar char="§"/>
            </a:pPr>
            <a:r>
              <a:rPr lang="en-US" dirty="0" smtClean="0"/>
              <a:t>Keeping in view the un-affordability of RIGs by the patients and their non availability in the market, a study was planned to know the impact of only local infiltration of RIGs where the rest of the calculated dose was not to be given in the muscle, based on the evidence in the literature and non availability of RIGs in market.</a:t>
            </a:r>
          </a:p>
          <a:p>
            <a:endParaRPr lang="en-US" dirty="0"/>
          </a:p>
        </p:txBody>
      </p:sp>
      <p:sp>
        <p:nvSpPr>
          <p:cNvPr id="4" name="Footer Placeholder 3"/>
          <p:cNvSpPr>
            <a:spLocks noGrp="1"/>
          </p:cNvSpPr>
          <p:nvPr>
            <p:ph type="ftr" sz="quarter" idx="11"/>
          </p:nvPr>
        </p:nvSpPr>
        <p:spPr/>
        <p:txBody>
          <a:bodyPr/>
          <a:lstStyle/>
          <a:p>
            <a:pPr>
              <a:defRPr/>
            </a:pPr>
            <a:r>
              <a:rPr lang="en-US" smtClean="0"/>
              <a:t>OMESH BHARTI</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pPr>
              <a:defRPr/>
            </a:pPr>
            <a:r>
              <a:rPr lang="en-US" dirty="0" smtClean="0">
                <a:solidFill>
                  <a:srgbClr val="FFC000"/>
                </a:solidFill>
              </a:rPr>
              <a:t>Local RIGs Study</a:t>
            </a:r>
            <a:endParaRPr lang="en-US" dirty="0">
              <a:solidFill>
                <a:srgbClr val="FFC000"/>
              </a:solidFill>
            </a:endParaRPr>
          </a:p>
        </p:txBody>
      </p:sp>
      <p:sp>
        <p:nvSpPr>
          <p:cNvPr id="3" name="Content Placeholder 2"/>
          <p:cNvSpPr>
            <a:spLocks noGrp="1"/>
          </p:cNvSpPr>
          <p:nvPr>
            <p:ph idx="1"/>
          </p:nvPr>
        </p:nvSpPr>
        <p:spPr>
          <a:xfrm>
            <a:off x="0" y="838200"/>
            <a:ext cx="8991600" cy="5638800"/>
          </a:xfrm>
        </p:spPr>
        <p:txBody>
          <a:bodyPr/>
          <a:lstStyle/>
          <a:p>
            <a:pPr>
              <a:buFont typeface="Wingdings" pitchFamily="2" charset="2"/>
              <a:buChar char="§"/>
              <a:defRPr/>
            </a:pPr>
            <a:r>
              <a:rPr lang="en-US" sz="2400" dirty="0" smtClean="0"/>
              <a:t>Local RIGs study started from June 1, 2014 at ARCRC.</a:t>
            </a:r>
          </a:p>
          <a:p>
            <a:pPr>
              <a:buFont typeface="Wingdings" pitchFamily="2" charset="2"/>
              <a:buChar char="§"/>
              <a:defRPr/>
            </a:pPr>
            <a:r>
              <a:rPr lang="en-US" sz="2400" dirty="0" smtClean="0"/>
              <a:t>We could procure 25 vials of Anti-Rabies Serum (ARS) from CRI Kasauli and started giving </a:t>
            </a:r>
            <a:r>
              <a:rPr lang="en-US" sz="2400" dirty="0" smtClean="0">
                <a:solidFill>
                  <a:srgbClr val="FFC000"/>
                </a:solidFill>
              </a:rPr>
              <a:t>ONLY Local infiltration </a:t>
            </a:r>
            <a:r>
              <a:rPr lang="en-US" sz="2400" dirty="0" smtClean="0"/>
              <a:t>into wound in Cat-III bites from June 1, 2014 at ARCRC.</a:t>
            </a:r>
          </a:p>
          <a:p>
            <a:pPr>
              <a:buFont typeface="Wingdings" pitchFamily="2" charset="2"/>
              <a:buChar char="§"/>
              <a:defRPr/>
            </a:pPr>
            <a:r>
              <a:rPr lang="en-US" sz="2400" dirty="0" smtClean="0"/>
              <a:t>Same batch of vaccine, Vaxirab-N batch CM-132 having a potency of </a:t>
            </a:r>
            <a:r>
              <a:rPr lang="en-US" sz="2400" dirty="0" smtClean="0">
                <a:solidFill>
                  <a:srgbClr val="FFC000"/>
                </a:solidFill>
              </a:rPr>
              <a:t>7.18 IU </a:t>
            </a:r>
            <a:r>
              <a:rPr lang="en-US" sz="2400" dirty="0" smtClean="0"/>
              <a:t>against the required 2.5 IU was used to compare the Antibodies. output .</a:t>
            </a:r>
          </a:p>
          <a:p>
            <a:pPr>
              <a:buFont typeface="Wingdings" pitchFamily="2" charset="2"/>
              <a:buChar char="§"/>
              <a:defRPr/>
            </a:pPr>
            <a:r>
              <a:rPr lang="en-US" sz="2400" dirty="0" smtClean="0"/>
              <a:t>Anti Rabies serum (ARS) from CRI </a:t>
            </a:r>
            <a:r>
              <a:rPr lang="en-US" sz="2400" dirty="0" err="1" smtClean="0"/>
              <a:t>Kasauli</a:t>
            </a:r>
            <a:r>
              <a:rPr lang="en-US" sz="2400" dirty="0" smtClean="0"/>
              <a:t> (Batch RS 1402  L-7) was used, and had high Abs titers of </a:t>
            </a:r>
            <a:r>
              <a:rPr lang="en-US" sz="2400" dirty="0" smtClean="0">
                <a:solidFill>
                  <a:srgbClr val="FFC000"/>
                </a:solidFill>
              </a:rPr>
              <a:t>550 IU/ml </a:t>
            </a:r>
            <a:r>
              <a:rPr lang="en-US" sz="2400" dirty="0" smtClean="0"/>
              <a:t>against the required 300 IU/ml.</a:t>
            </a:r>
          </a:p>
          <a:p>
            <a:pPr>
              <a:buFont typeface="Wingdings" pitchFamily="2" charset="2"/>
              <a:buChar char="§"/>
              <a:defRPr/>
            </a:pPr>
            <a:r>
              <a:rPr lang="en-US" sz="2400" dirty="0" smtClean="0"/>
              <a:t>The study period saw 456 patients i.e. 8 new patients on each working day of this period.( 57 working Days)</a:t>
            </a:r>
          </a:p>
          <a:p>
            <a:pPr>
              <a:buFont typeface="Wingdings" pitchFamily="2" charset="2"/>
              <a:buChar char="§"/>
              <a:defRPr/>
            </a:pPr>
            <a:r>
              <a:rPr lang="en-US" sz="2400" dirty="0" smtClean="0"/>
              <a:t>12 rabid dog/ cat bite pts, some  referred from IG Medical College were followed for more than 9 months without failure.</a:t>
            </a:r>
          </a:p>
          <a:p>
            <a:pPr>
              <a:buFont typeface="Wingdings" pitchFamily="2" charset="2"/>
              <a:buChar char="§"/>
              <a:defRPr/>
            </a:pPr>
            <a:endParaRPr lang="en-US" sz="2400" dirty="0"/>
          </a:p>
        </p:txBody>
      </p:sp>
      <p:sp>
        <p:nvSpPr>
          <p:cNvPr id="4" name="Footer Placeholder 3"/>
          <p:cNvSpPr>
            <a:spLocks noGrp="1"/>
          </p:cNvSpPr>
          <p:nvPr>
            <p:ph type="ftr" sz="quarter" idx="11"/>
          </p:nvPr>
        </p:nvSpPr>
        <p:spPr/>
        <p:txBody>
          <a:bodyPr/>
          <a:lstStyle/>
          <a:p>
            <a:pPr>
              <a:defRPr/>
            </a:pPr>
            <a:r>
              <a:rPr lang="en-US" smtClean="0"/>
              <a:t>OMESH BHARTI</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pPr>
              <a:defRPr/>
            </a:pPr>
            <a:r>
              <a:rPr lang="en-US" dirty="0" smtClean="0">
                <a:solidFill>
                  <a:srgbClr val="FFC000"/>
                </a:solidFill>
              </a:rPr>
              <a:t>Local RIGs Study</a:t>
            </a:r>
            <a:endParaRPr lang="en-US" dirty="0">
              <a:solidFill>
                <a:srgbClr val="FFC000"/>
              </a:solidFill>
            </a:endParaRPr>
          </a:p>
        </p:txBody>
      </p:sp>
      <p:sp>
        <p:nvSpPr>
          <p:cNvPr id="3" name="Content Placeholder 2"/>
          <p:cNvSpPr>
            <a:spLocks noGrp="1"/>
          </p:cNvSpPr>
          <p:nvPr>
            <p:ph idx="1"/>
          </p:nvPr>
        </p:nvSpPr>
        <p:spPr>
          <a:xfrm>
            <a:off x="457200" y="914400"/>
            <a:ext cx="8229600" cy="5486400"/>
          </a:xfrm>
        </p:spPr>
        <p:txBody>
          <a:bodyPr/>
          <a:lstStyle/>
          <a:p>
            <a:pPr>
              <a:buFont typeface="Wingdings" pitchFamily="2" charset="2"/>
              <a:buChar char="§"/>
              <a:defRPr/>
            </a:pPr>
            <a:r>
              <a:rPr lang="en-US" sz="2800" dirty="0" smtClean="0"/>
              <a:t>Out of 269 the animal breakup is as follows:</a:t>
            </a:r>
          </a:p>
          <a:p>
            <a:pPr lvl="1">
              <a:buFont typeface="Wingdings" pitchFamily="2" charset="2"/>
              <a:buChar char="§"/>
              <a:defRPr/>
            </a:pPr>
            <a:r>
              <a:rPr lang="en-US" sz="1800" dirty="0" smtClean="0"/>
              <a:t>Monkeys -116,</a:t>
            </a:r>
          </a:p>
          <a:p>
            <a:pPr lvl="1">
              <a:buFont typeface="Wingdings" pitchFamily="2" charset="2"/>
              <a:buChar char="§"/>
              <a:defRPr/>
            </a:pPr>
            <a:r>
              <a:rPr lang="en-US" sz="1800" dirty="0" smtClean="0"/>
              <a:t>Stray dogs -67,</a:t>
            </a:r>
          </a:p>
          <a:p>
            <a:pPr lvl="1">
              <a:buFont typeface="Wingdings" pitchFamily="2" charset="2"/>
              <a:buChar char="§"/>
              <a:defRPr/>
            </a:pPr>
            <a:r>
              <a:rPr lang="en-US" sz="1800" dirty="0" smtClean="0"/>
              <a:t>Pet dogs -76,</a:t>
            </a:r>
          </a:p>
          <a:p>
            <a:pPr lvl="1">
              <a:buFont typeface="Wingdings" pitchFamily="2" charset="2"/>
              <a:buChar char="§"/>
              <a:defRPr/>
            </a:pPr>
            <a:r>
              <a:rPr lang="en-US" sz="1800" dirty="0" smtClean="0"/>
              <a:t>Dogs -8,</a:t>
            </a:r>
          </a:p>
          <a:p>
            <a:pPr lvl="1">
              <a:buFont typeface="Wingdings" pitchFamily="2" charset="2"/>
              <a:buChar char="§"/>
              <a:defRPr/>
            </a:pPr>
            <a:r>
              <a:rPr lang="en-US" sz="1800" dirty="0" smtClean="0"/>
              <a:t>Cats -4,</a:t>
            </a:r>
          </a:p>
          <a:p>
            <a:pPr lvl="1">
              <a:buFont typeface="Wingdings" pitchFamily="2" charset="2"/>
              <a:buChar char="§"/>
              <a:defRPr/>
            </a:pPr>
            <a:r>
              <a:rPr lang="en-US" sz="1800" dirty="0" smtClean="0"/>
              <a:t>Rabid pup 2.5 M -1,</a:t>
            </a:r>
          </a:p>
          <a:p>
            <a:pPr lvl="1">
              <a:buFont typeface="Wingdings" pitchFamily="2" charset="2"/>
              <a:buChar char="§"/>
              <a:defRPr/>
            </a:pPr>
            <a:r>
              <a:rPr lang="en-US" sz="1800" dirty="0" smtClean="0"/>
              <a:t>Suspected Rabid Dog -1,</a:t>
            </a:r>
          </a:p>
          <a:p>
            <a:pPr lvl="1">
              <a:buFont typeface="Wingdings" pitchFamily="2" charset="2"/>
              <a:buChar char="§"/>
              <a:defRPr/>
            </a:pPr>
            <a:r>
              <a:rPr lang="en-US" sz="1800" dirty="0" smtClean="0"/>
              <a:t>Rabid Cow -1,</a:t>
            </a:r>
          </a:p>
          <a:p>
            <a:pPr lvl="1">
              <a:buFont typeface="Wingdings" pitchFamily="2" charset="2"/>
              <a:buChar char="§"/>
              <a:defRPr/>
            </a:pPr>
            <a:r>
              <a:rPr lang="en-US" sz="1800" dirty="0" smtClean="0"/>
              <a:t>Pet Cat -1.</a:t>
            </a:r>
          </a:p>
          <a:p>
            <a:pPr lvl="1">
              <a:buFont typeface="Wingdings" pitchFamily="2" charset="2"/>
              <a:buChar char="§"/>
              <a:defRPr/>
            </a:pPr>
            <a:r>
              <a:rPr lang="en-US" sz="1800" dirty="0" smtClean="0"/>
              <a:t>Pup -1,</a:t>
            </a:r>
          </a:p>
          <a:p>
            <a:pPr lvl="1">
              <a:buFont typeface="Wingdings" pitchFamily="2" charset="2"/>
              <a:buChar char="§"/>
              <a:defRPr/>
            </a:pPr>
            <a:r>
              <a:rPr lang="en-US" sz="1800" dirty="0" smtClean="0"/>
              <a:t>Stray Pup -1,</a:t>
            </a:r>
          </a:p>
          <a:p>
            <a:pPr lvl="1">
              <a:buFont typeface="Wingdings" pitchFamily="2" charset="2"/>
              <a:buChar char="§"/>
              <a:defRPr/>
            </a:pPr>
            <a:r>
              <a:rPr lang="en-US" sz="1800" dirty="0" smtClean="0"/>
              <a:t>Langoor -1,</a:t>
            </a:r>
          </a:p>
          <a:p>
            <a:pPr lvl="1">
              <a:buFont typeface="Wingdings" pitchFamily="2" charset="2"/>
              <a:buChar char="§"/>
              <a:defRPr/>
            </a:pPr>
            <a:r>
              <a:rPr lang="en-US" sz="1800" dirty="0" smtClean="0"/>
              <a:t>Wild Pig -1,</a:t>
            </a:r>
          </a:p>
          <a:p>
            <a:pPr lvl="1">
              <a:buFont typeface="Wingdings" pitchFamily="2" charset="2"/>
              <a:buChar char="§"/>
              <a:defRPr/>
            </a:pPr>
            <a:r>
              <a:rPr lang="en-US" sz="2400" dirty="0" smtClean="0">
                <a:solidFill>
                  <a:srgbClr val="FFC000"/>
                </a:solidFill>
              </a:rPr>
              <a:t>The FAT/BT done at CRI Kasauli show that the biting animals in Shimla Town are not free from Rabies Virus.</a:t>
            </a:r>
          </a:p>
          <a:p>
            <a:pPr lvl="1">
              <a:buFont typeface="Wingdings" pitchFamily="2" charset="2"/>
              <a:buChar char="§"/>
              <a:defRPr/>
            </a:pPr>
            <a:endParaRPr lang="en-US" sz="1800" dirty="0" smtClean="0"/>
          </a:p>
        </p:txBody>
      </p:sp>
      <p:sp>
        <p:nvSpPr>
          <p:cNvPr id="4" name="Footer Placeholder 3"/>
          <p:cNvSpPr>
            <a:spLocks noGrp="1"/>
          </p:cNvSpPr>
          <p:nvPr>
            <p:ph type="ftr" sz="quarter" idx="11"/>
          </p:nvPr>
        </p:nvSpPr>
        <p:spPr/>
        <p:txBody>
          <a:bodyPr/>
          <a:lstStyle/>
          <a:p>
            <a:pPr>
              <a:defRPr/>
            </a:pPr>
            <a:r>
              <a:rPr lang="en-US" dirty="0" smtClean="0"/>
              <a:t>OMESH BHARTI</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1898</TotalTime>
  <Words>1644</Words>
  <Application>Microsoft Office PowerPoint</Application>
  <PresentationFormat>On-screen Show (4:3)</PresentationFormat>
  <Paragraphs>166</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Beam</vt:lpstr>
      <vt:lpstr> Local infiltration of Rabies immunoglobulins without systemic IM administration: An alternative cost effective, life saving and affordable approach for passive immunization Against Rabies    </vt:lpstr>
      <vt:lpstr>Background</vt:lpstr>
      <vt:lpstr>RIGs not affordable / not available</vt:lpstr>
      <vt:lpstr>When RIGs are unaffordable ! A case study</vt:lpstr>
      <vt:lpstr>When RIGs are not affordable ! A case study </vt:lpstr>
      <vt:lpstr> When IM RIGs are not effective ! </vt:lpstr>
      <vt:lpstr>Local RIGs Study</vt:lpstr>
      <vt:lpstr>Local RIGs Study</vt:lpstr>
      <vt:lpstr>Local RIGs Study</vt:lpstr>
      <vt:lpstr>Local RIGs Study </vt:lpstr>
      <vt:lpstr>Local RIGs Study- A win - win situation</vt:lpstr>
      <vt:lpstr>Local RIGs Study </vt:lpstr>
      <vt:lpstr>Conclusion </vt:lpstr>
      <vt:lpstr>Local RIGs Study</vt:lpstr>
      <vt:lpstr>Suspected Rabid dog bite patients on face and lips</vt:lpstr>
      <vt:lpstr>Suspected Rabid dog bite patients on face and lips. Patients after more than seven months of follow up of local RIGs</vt:lpstr>
      <vt:lpstr>Brains of local wild animals reported freshly dead  for FAT/BT at Kasauli </vt:lpstr>
      <vt:lpstr>Local RIGs Study- Loose Stitching 3 days after Local Infiltration in the Gaping Wound</vt:lpstr>
      <vt:lpstr>Local RIGs Study- Local Infiltration in scar after 2 months of rabid pup bite</vt:lpstr>
      <vt:lpstr>Stitches on the lip without RIGs infiltration- A bad practice in animal bite cases </vt:lpstr>
      <vt:lpstr> For any clarification  please contact bhartiomesh@yahoo.com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INTRA-DERMAL ANTIRABIES VACCINE</dc:title>
  <dc:creator>OmeshBharti</dc:creator>
  <cp:lastModifiedBy>a</cp:lastModifiedBy>
  <cp:revision>255</cp:revision>
  <dcterms:created xsi:type="dcterms:W3CDTF">2008-07-26T05:46:35Z</dcterms:created>
  <dcterms:modified xsi:type="dcterms:W3CDTF">2017-11-03T00:19:57Z</dcterms:modified>
</cp:coreProperties>
</file>