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256" r:id="rId2"/>
    <p:sldId id="286" r:id="rId3"/>
    <p:sldId id="459" r:id="rId4"/>
    <p:sldId id="460" r:id="rId5"/>
    <p:sldId id="461" r:id="rId6"/>
    <p:sldId id="462" r:id="rId7"/>
    <p:sldId id="467" r:id="rId8"/>
    <p:sldId id="463" r:id="rId9"/>
    <p:sldId id="464" r:id="rId10"/>
    <p:sldId id="466" r:id="rId11"/>
    <p:sldId id="465" r:id="rId12"/>
    <p:sldId id="301"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nchan" initials="r"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1566"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9-09-21T12:46:39.093" idx="1">
    <p:pos x="5753" y="3767"/>
    <p:text>Convert to US $
</p:text>
  </p:cm>
</p:cmLst>
</file>

<file path=ppt/comments/comment10.xml><?xml version="1.0" encoding="utf-8"?>
<p:cmLst xmlns:a="http://schemas.openxmlformats.org/drawingml/2006/main" xmlns:r="http://schemas.openxmlformats.org/officeDocument/2006/relationships" xmlns:p="http://schemas.openxmlformats.org/presentationml/2006/main">
  <p:cm authorId="0" dt="2009-09-21T12:46:39.093" idx="18">
    <p:pos x="5753" y="3767"/>
    <p:text>Convert to US $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09-09-21T12:46:39.093" idx="11">
    <p:pos x="5753" y="3767"/>
    <p:text>Convert to US $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09-09-21T12:46:39.093" idx="12">
    <p:pos x="5753" y="3767"/>
    <p:text>Convert to US $
</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09-09-21T12:46:39.093" idx="13">
    <p:pos x="5753" y="3767"/>
    <p:text>Convert to US $
</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09-09-21T12:46:39.093" idx="14">
    <p:pos x="5753" y="3767"/>
    <p:text>Convert to US $
</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09-09-21T12:46:39.093" idx="20">
    <p:pos x="5753" y="3767"/>
    <p:text>Convert to US $
</p:text>
  </p:cm>
</p:cmLst>
</file>

<file path=ppt/comments/comment7.xml><?xml version="1.0" encoding="utf-8"?>
<p:cmLst xmlns:a="http://schemas.openxmlformats.org/drawingml/2006/main" xmlns:r="http://schemas.openxmlformats.org/officeDocument/2006/relationships" xmlns:p="http://schemas.openxmlformats.org/presentationml/2006/main">
  <p:cm authorId="0" dt="2009-09-21T12:46:39.093" idx="16">
    <p:pos x="5753" y="3767"/>
    <p:text>Convert to US $
</p:text>
  </p:cm>
</p:cmLst>
</file>

<file path=ppt/comments/comment8.xml><?xml version="1.0" encoding="utf-8"?>
<p:cmLst xmlns:a="http://schemas.openxmlformats.org/drawingml/2006/main" xmlns:r="http://schemas.openxmlformats.org/officeDocument/2006/relationships" xmlns:p="http://schemas.openxmlformats.org/presentationml/2006/main">
  <p:cm authorId="0" dt="2009-09-21T12:46:39.093" idx="17">
    <p:pos x="5753" y="3767"/>
    <p:text>Convert to US $
</p:text>
  </p:cm>
</p:cmLst>
</file>

<file path=ppt/comments/comment9.xml><?xml version="1.0" encoding="utf-8"?>
<p:cmLst xmlns:a="http://schemas.openxmlformats.org/drawingml/2006/main" xmlns:r="http://schemas.openxmlformats.org/officeDocument/2006/relationships" xmlns:p="http://schemas.openxmlformats.org/presentationml/2006/main">
  <p:cm authorId="0" dt="2009-09-21T12:46:39.093" idx="19">
    <p:pos x="5753" y="3767"/>
    <p:text>Convert to US $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3FCD8B5-B28B-4C78-B9DD-BEF59BC60918}" type="slidenum">
              <a:rPr lang="en-US"/>
              <a:pPr>
                <a:defRPr/>
              </a:pPr>
              <a:t>‹#›</a:t>
            </a:fld>
            <a:endParaRPr lang="en-US"/>
          </a:p>
        </p:txBody>
      </p:sp>
    </p:spTree>
    <p:extLst>
      <p:ext uri="{BB962C8B-B14F-4D97-AF65-F5344CB8AC3E}">
        <p14:creationId xmlns:p14="http://schemas.microsoft.com/office/powerpoint/2010/main" val="3366001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endParaRPr lang="en-IN" smtClean="0"/>
          </a:p>
        </p:txBody>
      </p:sp>
      <p:sp>
        <p:nvSpPr>
          <p:cNvPr id="15363" name="Slide Number Placeholder 3"/>
          <p:cNvSpPr>
            <a:spLocks noGrp="1"/>
          </p:cNvSpPr>
          <p:nvPr>
            <p:ph type="sldNum" sz="quarter" idx="5"/>
          </p:nvPr>
        </p:nvSpPr>
        <p:spPr>
          <a:noFill/>
        </p:spPr>
        <p:txBody>
          <a:bodyPr/>
          <a:lstStyle/>
          <a:p>
            <a:fld id="{75589405-F344-4FEE-9B56-0359C4453166}"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457200" y="277813"/>
            <a:ext cx="8229600" cy="1143000"/>
          </a:xfrm>
          <a:prstGeom prst="rect">
            <a:avLst/>
          </a:prstGeom>
        </p:spPr>
        <p:txBody>
          <a:bodyPr anchor="ctr"/>
          <a:lstStyle/>
          <a:p>
            <a:pPr algn="ctr" eaLnBrk="0" hangingPunct="0">
              <a:defRPr/>
            </a:pPr>
            <a:endParaRPr lang="en-IN" sz="4400">
              <a:solidFill>
                <a:schemeClr val="tx2"/>
              </a:solidFill>
            </a:endParaRPr>
          </a:p>
        </p:txBody>
      </p:sp>
      <p:sp>
        <p:nvSpPr>
          <p:cNvPr id="3" name="Rectangle 3"/>
          <p:cNvSpPr>
            <a:spLocks noGrp="1" noChangeArrowheads="1"/>
          </p:cNvSpPr>
          <p:nvPr/>
        </p:nvSpPr>
        <p:spPr bwMode="auto">
          <a:xfrm>
            <a:off x="457200" y="1600200"/>
            <a:ext cx="8229600" cy="4530725"/>
          </a:xfrm>
          <a:prstGeom prst="rect">
            <a:avLst/>
          </a:prstGeom>
        </p:spPr>
        <p:txBody>
          <a:bodyPr/>
          <a:lstStyle/>
          <a:p>
            <a:pPr marL="342900" indent="-342900" eaLnBrk="0" hangingPunct="0">
              <a:spcBef>
                <a:spcPct val="20000"/>
              </a:spcBef>
              <a:buClr>
                <a:schemeClr val="hlink"/>
              </a:buClr>
              <a:buSzPct val="90000"/>
              <a:buFont typeface="Wingdings" pitchFamily="2" charset="2"/>
              <a:buChar char="•"/>
              <a:defRPr/>
            </a:pPr>
            <a:endParaRPr lang="en-IN" sz="32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r>
              <a:rPr lang="en-US"/>
              <a:t>OMESH BHARTI</a:t>
            </a:r>
          </a:p>
        </p:txBody>
      </p:sp>
      <p:sp>
        <p:nvSpPr>
          <p:cNvPr id="6" name="Rectangle 46"/>
          <p:cNvSpPr>
            <a:spLocks noGrp="1" noChangeArrowheads="1"/>
          </p:cNvSpPr>
          <p:nvPr>
            <p:ph type="sldNum" sz="quarter" idx="12"/>
          </p:nvPr>
        </p:nvSpPr>
        <p:spPr>
          <a:ln/>
        </p:spPr>
        <p:txBody>
          <a:bodyPr/>
          <a:lstStyle>
            <a:lvl1pPr>
              <a:defRPr/>
            </a:lvl1pPr>
          </a:lstStyle>
          <a:p>
            <a:pPr>
              <a:defRPr/>
            </a:pPr>
            <a:fld id="{EE191823-41E7-435B-81B7-DA33C2A769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r>
              <a:rPr lang="en-US"/>
              <a:t>OMESH BHARTI</a:t>
            </a:r>
          </a:p>
        </p:txBody>
      </p:sp>
      <p:sp>
        <p:nvSpPr>
          <p:cNvPr id="6" name="Rectangle 46"/>
          <p:cNvSpPr>
            <a:spLocks noGrp="1" noChangeArrowheads="1"/>
          </p:cNvSpPr>
          <p:nvPr>
            <p:ph type="sldNum" sz="quarter" idx="12"/>
          </p:nvPr>
        </p:nvSpPr>
        <p:spPr>
          <a:ln/>
        </p:spPr>
        <p:txBody>
          <a:bodyPr/>
          <a:lstStyle>
            <a:lvl1pPr>
              <a:defRPr/>
            </a:lvl1pPr>
          </a:lstStyle>
          <a:p>
            <a:pPr>
              <a:defRPr/>
            </a:pPr>
            <a:fld id="{FB1034C8-3ABB-4D82-BB9A-96693A9B78B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r>
              <a:rPr lang="en-US"/>
              <a:t>OMESH BHARTI</a:t>
            </a:r>
          </a:p>
        </p:txBody>
      </p:sp>
      <p:sp>
        <p:nvSpPr>
          <p:cNvPr id="6" name="Rectangle 46"/>
          <p:cNvSpPr>
            <a:spLocks noGrp="1" noChangeArrowheads="1"/>
          </p:cNvSpPr>
          <p:nvPr>
            <p:ph type="sldNum" sz="quarter" idx="12"/>
          </p:nvPr>
        </p:nvSpPr>
        <p:spPr>
          <a:ln/>
        </p:spPr>
        <p:txBody>
          <a:bodyPr/>
          <a:lstStyle>
            <a:lvl1pPr>
              <a:defRPr/>
            </a:lvl1pPr>
          </a:lstStyle>
          <a:p>
            <a:pPr>
              <a:defRPr/>
            </a:pPr>
            <a:fld id="{115F2591-232E-4156-AD44-C3B26EA4AE9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r>
              <a:rPr lang="en-US"/>
              <a:t>OMESH BHARTI</a:t>
            </a:r>
          </a:p>
        </p:txBody>
      </p:sp>
      <p:sp>
        <p:nvSpPr>
          <p:cNvPr id="6" name="Rectangle 46"/>
          <p:cNvSpPr>
            <a:spLocks noGrp="1" noChangeArrowheads="1"/>
          </p:cNvSpPr>
          <p:nvPr>
            <p:ph type="sldNum" sz="quarter" idx="12"/>
          </p:nvPr>
        </p:nvSpPr>
        <p:spPr>
          <a:ln/>
        </p:spPr>
        <p:txBody>
          <a:bodyPr/>
          <a:lstStyle>
            <a:lvl1pPr>
              <a:defRPr/>
            </a:lvl1pPr>
          </a:lstStyle>
          <a:p>
            <a:pPr>
              <a:defRPr/>
            </a:pPr>
            <a:fld id="{2DF758A0-9A88-4CB5-99F8-37379517D8A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r>
              <a:rPr lang="en-US"/>
              <a:t>OMESH BHARTI</a:t>
            </a:r>
          </a:p>
        </p:txBody>
      </p:sp>
      <p:sp>
        <p:nvSpPr>
          <p:cNvPr id="7" name="Rectangle 46"/>
          <p:cNvSpPr>
            <a:spLocks noGrp="1" noChangeArrowheads="1"/>
          </p:cNvSpPr>
          <p:nvPr>
            <p:ph type="sldNum" sz="quarter" idx="12"/>
          </p:nvPr>
        </p:nvSpPr>
        <p:spPr>
          <a:ln/>
        </p:spPr>
        <p:txBody>
          <a:bodyPr/>
          <a:lstStyle>
            <a:lvl1pPr>
              <a:defRPr/>
            </a:lvl1pPr>
          </a:lstStyle>
          <a:p>
            <a:pPr>
              <a:defRPr/>
            </a:pPr>
            <a:fld id="{5E7F6DF8-7FDE-41BE-90A8-97E1E22A81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r>
              <a:rPr lang="en-US"/>
              <a:t>OMESH BHARTI</a:t>
            </a:r>
          </a:p>
        </p:txBody>
      </p:sp>
      <p:sp>
        <p:nvSpPr>
          <p:cNvPr id="9" name="Rectangle 46"/>
          <p:cNvSpPr>
            <a:spLocks noGrp="1" noChangeArrowheads="1"/>
          </p:cNvSpPr>
          <p:nvPr>
            <p:ph type="sldNum" sz="quarter" idx="12"/>
          </p:nvPr>
        </p:nvSpPr>
        <p:spPr>
          <a:ln/>
        </p:spPr>
        <p:txBody>
          <a:bodyPr/>
          <a:lstStyle>
            <a:lvl1pPr>
              <a:defRPr/>
            </a:lvl1pPr>
          </a:lstStyle>
          <a:p>
            <a:pPr>
              <a:defRPr/>
            </a:pPr>
            <a:fld id="{B5EFF885-5F55-4B2A-880A-00CB3F2717D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r>
              <a:rPr lang="en-US"/>
              <a:t>OMESH BHARTI</a:t>
            </a:r>
          </a:p>
        </p:txBody>
      </p:sp>
      <p:sp>
        <p:nvSpPr>
          <p:cNvPr id="5" name="Rectangle 46"/>
          <p:cNvSpPr>
            <a:spLocks noGrp="1" noChangeArrowheads="1"/>
          </p:cNvSpPr>
          <p:nvPr>
            <p:ph type="sldNum" sz="quarter" idx="12"/>
          </p:nvPr>
        </p:nvSpPr>
        <p:spPr>
          <a:ln/>
        </p:spPr>
        <p:txBody>
          <a:bodyPr/>
          <a:lstStyle>
            <a:lvl1pPr>
              <a:defRPr/>
            </a:lvl1pPr>
          </a:lstStyle>
          <a:p>
            <a:pPr>
              <a:defRPr/>
            </a:pPr>
            <a:fld id="{BE4DD4BB-0D66-4CEA-AE6C-EAB554C541C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r>
              <a:rPr lang="en-US"/>
              <a:t>OMESH BHARTI</a:t>
            </a:r>
          </a:p>
        </p:txBody>
      </p:sp>
      <p:sp>
        <p:nvSpPr>
          <p:cNvPr id="4" name="Rectangle 46"/>
          <p:cNvSpPr>
            <a:spLocks noGrp="1" noChangeArrowheads="1"/>
          </p:cNvSpPr>
          <p:nvPr>
            <p:ph type="sldNum" sz="quarter" idx="12"/>
          </p:nvPr>
        </p:nvSpPr>
        <p:spPr>
          <a:ln/>
        </p:spPr>
        <p:txBody>
          <a:bodyPr/>
          <a:lstStyle>
            <a:lvl1pPr>
              <a:defRPr/>
            </a:lvl1pPr>
          </a:lstStyle>
          <a:p>
            <a:pPr>
              <a:defRPr/>
            </a:pPr>
            <a:fld id="{3F1EAC4C-E902-40F0-9156-90ED8496DC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r>
              <a:rPr lang="en-US"/>
              <a:t>OMESH BHARTI</a:t>
            </a:r>
          </a:p>
        </p:txBody>
      </p:sp>
      <p:sp>
        <p:nvSpPr>
          <p:cNvPr id="7" name="Rectangle 46"/>
          <p:cNvSpPr>
            <a:spLocks noGrp="1" noChangeArrowheads="1"/>
          </p:cNvSpPr>
          <p:nvPr>
            <p:ph type="sldNum" sz="quarter" idx="12"/>
          </p:nvPr>
        </p:nvSpPr>
        <p:spPr>
          <a:ln/>
        </p:spPr>
        <p:txBody>
          <a:bodyPr/>
          <a:lstStyle>
            <a:lvl1pPr>
              <a:defRPr/>
            </a:lvl1pPr>
          </a:lstStyle>
          <a:p>
            <a:pPr>
              <a:defRPr/>
            </a:pPr>
            <a:fld id="{CDD04752-2AD0-4E58-B926-647EFE9E95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r>
              <a:rPr lang="en-US"/>
              <a:t>OMESH BHARTI</a:t>
            </a:r>
          </a:p>
        </p:txBody>
      </p:sp>
      <p:sp>
        <p:nvSpPr>
          <p:cNvPr id="7" name="Rectangle 46"/>
          <p:cNvSpPr>
            <a:spLocks noGrp="1" noChangeArrowheads="1"/>
          </p:cNvSpPr>
          <p:nvPr>
            <p:ph type="sldNum" sz="quarter" idx="12"/>
          </p:nvPr>
        </p:nvSpPr>
        <p:spPr>
          <a:ln/>
        </p:spPr>
        <p:txBody>
          <a:bodyPr/>
          <a:lstStyle>
            <a:lvl1pPr>
              <a:defRPr/>
            </a:lvl1pPr>
          </a:lstStyle>
          <a:p>
            <a:pPr>
              <a:defRPr/>
            </a:pPr>
            <a:fld id="{50282FDE-238E-4666-A82C-0F8FC6061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78850" name="Group 2"/>
          <p:cNvGrpSpPr>
            <a:grpSpLocks/>
          </p:cNvGrpSpPr>
          <p:nvPr/>
        </p:nvGrpSpPr>
        <p:grpSpPr bwMode="auto">
          <a:xfrm>
            <a:off x="0" y="0"/>
            <a:ext cx="9144000" cy="6856413"/>
            <a:chOff x="0" y="0"/>
            <a:chExt cx="5760" cy="4319"/>
          </a:xfrm>
        </p:grpSpPr>
        <p:sp>
          <p:nvSpPr>
            <p:cNvPr id="409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hangingPunct="0">
                <a:defRPr/>
              </a:pPr>
              <a:endParaRPr lang="en-US"/>
            </a:p>
          </p:txBody>
        </p:sp>
        <p:sp>
          <p:nvSpPr>
            <p:cNvPr id="410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0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hangingPunct="0">
                <a:defRPr/>
              </a:pPr>
              <a:endParaRPr lang="en-US"/>
            </a:p>
          </p:txBody>
        </p:sp>
        <p:sp>
          <p:nvSpPr>
            <p:cNvPr id="410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p>
          </p:txBody>
        </p:sp>
        <p:sp>
          <p:nvSpPr>
            <p:cNvPr id="410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410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eaLnBrk="0" hangingPunct="0">
                <a:defRPr/>
              </a:pPr>
              <a:endParaRPr lang="en-US"/>
            </a:p>
          </p:txBody>
        </p:sp>
        <p:sp>
          <p:nvSpPr>
            <p:cNvPr id="410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eaLnBrk="0" hangingPunct="0">
                <a:defRPr/>
              </a:pPr>
              <a:endParaRPr lang="en-US"/>
            </a:p>
          </p:txBody>
        </p:sp>
        <p:sp>
          <p:nvSpPr>
            <p:cNvPr id="410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a:p>
          </p:txBody>
        </p:sp>
        <p:sp>
          <p:nvSpPr>
            <p:cNvPr id="410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eaLnBrk="0" hangingPunct="0">
                <a:defRPr/>
              </a:pPr>
              <a:endParaRPr lang="en-US"/>
            </a:p>
          </p:txBody>
        </p:sp>
        <p:sp>
          <p:nvSpPr>
            <p:cNvPr id="410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hangingPunct="0">
                <a:defRPr/>
              </a:pPr>
              <a:endParaRPr lang="en-US"/>
            </a:p>
          </p:txBody>
        </p:sp>
        <p:sp>
          <p:nvSpPr>
            <p:cNvPr id="410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eaLnBrk="0" hangingPunct="0">
                <a:defRPr/>
              </a:pPr>
              <a:endParaRPr lang="en-US"/>
            </a:p>
          </p:txBody>
        </p:sp>
        <p:sp>
          <p:nvSpPr>
            <p:cNvPr id="411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1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eaLnBrk="0" hangingPunct="0">
                <a:defRPr/>
              </a:pPr>
              <a:endParaRPr lang="en-US"/>
            </a:p>
          </p:txBody>
        </p:sp>
        <p:sp>
          <p:nvSpPr>
            <p:cNvPr id="411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hangingPunct="0">
                <a:defRPr/>
              </a:pPr>
              <a:endParaRPr lang="en-US"/>
            </a:p>
          </p:txBody>
        </p:sp>
        <p:sp>
          <p:nvSpPr>
            <p:cNvPr id="411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1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hangingPunct="0">
                <a:defRPr/>
              </a:pPr>
              <a:endParaRPr lang="en-US"/>
            </a:p>
          </p:txBody>
        </p:sp>
        <p:sp>
          <p:nvSpPr>
            <p:cNvPr id="411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eaLnBrk="0" hangingPunct="0">
                <a:defRPr/>
              </a:pPr>
              <a:endParaRPr lang="en-US"/>
            </a:p>
          </p:txBody>
        </p:sp>
        <p:sp>
          <p:nvSpPr>
            <p:cNvPr id="411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1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eaLnBrk="0" hangingPunct="0">
                <a:defRPr/>
              </a:pPr>
              <a:endParaRPr lang="en-US"/>
            </a:p>
          </p:txBody>
        </p:sp>
        <p:sp>
          <p:nvSpPr>
            <p:cNvPr id="411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1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hangingPunct="0">
                <a:defRPr/>
              </a:pPr>
              <a:endParaRPr lang="en-US"/>
            </a:p>
          </p:txBody>
        </p:sp>
        <p:sp>
          <p:nvSpPr>
            <p:cNvPr id="412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hangingPunct="0">
                <a:defRPr/>
              </a:pPr>
              <a:endParaRPr lang="en-US"/>
            </a:p>
          </p:txBody>
        </p:sp>
        <p:sp>
          <p:nvSpPr>
            <p:cNvPr id="412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eaLnBrk="0" hangingPunct="0">
                <a:defRPr/>
              </a:pPr>
              <a:endParaRPr lang="en-US"/>
            </a:p>
          </p:txBody>
        </p:sp>
        <p:sp>
          <p:nvSpPr>
            <p:cNvPr id="412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hangingPunct="0">
                <a:defRPr/>
              </a:pPr>
              <a:endParaRPr lang="en-US"/>
            </a:p>
          </p:txBody>
        </p:sp>
        <p:sp>
          <p:nvSpPr>
            <p:cNvPr id="412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hangingPunct="0">
                <a:defRPr/>
              </a:pPr>
              <a:endParaRPr lang="en-US"/>
            </a:p>
          </p:txBody>
        </p:sp>
        <p:sp>
          <p:nvSpPr>
            <p:cNvPr id="412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eaLnBrk="0" hangingPunct="0">
                <a:defRPr/>
              </a:pPr>
              <a:endParaRPr lang="en-US"/>
            </a:p>
          </p:txBody>
        </p:sp>
        <p:sp>
          <p:nvSpPr>
            <p:cNvPr id="412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2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eaLnBrk="0" hangingPunct="0">
                <a:defRPr/>
              </a:pPr>
              <a:endParaRPr lang="en-US"/>
            </a:p>
          </p:txBody>
        </p:sp>
        <p:sp>
          <p:nvSpPr>
            <p:cNvPr id="412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2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hangingPunct="0">
                <a:defRPr/>
              </a:pPr>
              <a:endParaRPr lang="en-US"/>
            </a:p>
          </p:txBody>
        </p:sp>
        <p:sp>
          <p:nvSpPr>
            <p:cNvPr id="412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3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3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hangingPunct="0">
                <a:defRPr/>
              </a:pPr>
              <a:endParaRPr lang="en-US"/>
            </a:p>
          </p:txBody>
        </p:sp>
        <p:sp>
          <p:nvSpPr>
            <p:cNvPr id="413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3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hangingPunct="0">
                <a:defRPr/>
              </a:pPr>
              <a:endParaRPr lang="en-US"/>
            </a:p>
          </p:txBody>
        </p:sp>
        <p:sp>
          <p:nvSpPr>
            <p:cNvPr id="413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hangingPunct="0">
                <a:defRPr/>
              </a:pPr>
              <a:endParaRPr lang="en-US"/>
            </a:p>
          </p:txBody>
        </p:sp>
        <p:grpSp>
          <p:nvGrpSpPr>
            <p:cNvPr id="78892" name="Group 39"/>
            <p:cNvGrpSpPr>
              <a:grpSpLocks/>
            </p:cNvGrpSpPr>
            <p:nvPr userDrawn="1"/>
          </p:nvGrpSpPr>
          <p:grpSpPr bwMode="auto">
            <a:xfrm>
              <a:off x="0" y="1632"/>
              <a:ext cx="5758" cy="1858"/>
              <a:chOff x="0" y="1632"/>
              <a:chExt cx="5758" cy="1858"/>
            </a:xfrm>
          </p:grpSpPr>
          <p:sp>
            <p:nvSpPr>
              <p:cNvPr id="413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hangingPunct="0">
                  <a:defRPr/>
                </a:pPr>
                <a:endParaRPr lang="en-US"/>
              </a:p>
            </p:txBody>
          </p:sp>
          <p:sp>
            <p:nvSpPr>
              <p:cNvPr id="413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hangingPunct="0">
                  <a:defRPr/>
                </a:pPr>
                <a:endParaRPr lang="en-US"/>
              </a:p>
            </p:txBody>
          </p:sp>
        </p:grpSp>
      </p:grpSp>
      <p:sp>
        <p:nvSpPr>
          <p:cNvPr id="413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4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a:defRPr/>
            </a:pPr>
            <a:endParaRPr lang="en-US"/>
          </a:p>
        </p:txBody>
      </p:sp>
      <p:sp>
        <p:nvSpPr>
          <p:cNvPr id="414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a:defRPr/>
            </a:pPr>
            <a:r>
              <a:rPr lang="en-US"/>
              <a:t>OMESH BHARTI</a:t>
            </a:r>
          </a:p>
        </p:txBody>
      </p:sp>
      <p:sp>
        <p:nvSpPr>
          <p:cNvPr id="414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defRPr>
            </a:lvl1pPr>
          </a:lstStyle>
          <a:p>
            <a:pPr>
              <a:defRPr/>
            </a:pPr>
            <a:fld id="{AFB97C2D-26A4-4D95-A11D-76268781A9C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veterinaryresearch.biomedcentral.com/articles/10.1186/s13567-019-0713-4" TargetMode="External"/><Relationship Id="rId7" Type="http://schemas.openxmlformats.org/officeDocument/2006/relationships/comments" Target="../comments/comment10.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www.nature.com/articles/s41421-020-0153-3" TargetMode="External"/><Relationship Id="rId5" Type="http://schemas.openxmlformats.org/officeDocument/2006/relationships/hyperlink" Target="https://doi.org/10.1038/s41421-020-0153-3" TargetMode="External"/><Relationship Id="rId4" Type="http://schemas.openxmlformats.org/officeDocument/2006/relationships/hyperlink" Target="https://doi.org/10.1016/j.cell.2020.02.05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bhartiomesh@yahoo.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228600"/>
            <a:ext cx="9144000" cy="990600"/>
          </a:xfrm>
        </p:spPr>
        <p:txBody>
          <a:bodyPr/>
          <a:lstStyle/>
          <a:p>
            <a:pPr eaLnBrk="1" hangingPunct="1">
              <a:defRPr/>
            </a:pPr>
            <a:r>
              <a:rPr lang="en-US" sz="2800" dirty="0" smtClean="0">
                <a:solidFill>
                  <a:srgbClr val="FFC000"/>
                </a:solidFill>
                <a:effectLst/>
              </a:rPr>
              <a:t/>
            </a:r>
            <a:br>
              <a:rPr lang="en-US" sz="2800" dirty="0" smtClean="0">
                <a:solidFill>
                  <a:srgbClr val="FFC000"/>
                </a:solidFill>
                <a:effectLst/>
              </a:rPr>
            </a:br>
            <a:r>
              <a:rPr lang="en-US" sz="2800" dirty="0" smtClean="0">
                <a:solidFill>
                  <a:srgbClr val="FFC000"/>
                </a:solidFill>
                <a:effectLst/>
              </a:rPr>
              <a:t/>
            </a:r>
            <a:br>
              <a:rPr lang="en-US" sz="2800" dirty="0" smtClean="0">
                <a:solidFill>
                  <a:srgbClr val="FFC000"/>
                </a:solidFill>
                <a:effectLst/>
              </a:rPr>
            </a:br>
            <a:r>
              <a:rPr lang="en-US" sz="2800" dirty="0" smtClean="0">
                <a:solidFill>
                  <a:srgbClr val="FFC000"/>
                </a:solidFill>
                <a:effectLst/>
              </a:rPr>
              <a:t/>
            </a:r>
            <a:br>
              <a:rPr lang="en-US" sz="2800" dirty="0" smtClean="0">
                <a:solidFill>
                  <a:srgbClr val="FFC000"/>
                </a:solidFill>
                <a:effectLst/>
              </a:rPr>
            </a:br>
            <a:r>
              <a:rPr lang="en-IN" sz="2800" dirty="0" smtClean="0">
                <a:solidFill>
                  <a:srgbClr val="FFC000"/>
                </a:solidFill>
              </a:rPr>
              <a:t>COVID_19 Vaccine</a:t>
            </a:r>
            <a:br>
              <a:rPr lang="en-IN" sz="2800" dirty="0" smtClean="0">
                <a:solidFill>
                  <a:srgbClr val="FFC000"/>
                </a:solidFill>
              </a:rPr>
            </a:br>
            <a:r>
              <a:rPr lang="en-IN" sz="2800" dirty="0" smtClean="0">
                <a:solidFill>
                  <a:srgbClr val="FFC000"/>
                </a:solidFill>
              </a:rPr>
              <a:t>Some issues that need attention</a:t>
            </a:r>
            <a:r>
              <a:rPr lang="en-US" sz="2800" dirty="0" smtClean="0">
                <a:solidFill>
                  <a:srgbClr val="FFC000"/>
                </a:solidFill>
              </a:rPr>
              <a:t/>
            </a:r>
            <a:br>
              <a:rPr lang="en-US" sz="2800" dirty="0" smtClean="0">
                <a:solidFill>
                  <a:srgbClr val="FFC000"/>
                </a:solidFill>
              </a:rPr>
            </a:br>
            <a:r>
              <a:rPr lang="en-US" sz="2800" dirty="0" smtClean="0">
                <a:solidFill>
                  <a:srgbClr val="FFC000"/>
                </a:solidFill>
              </a:rPr>
              <a:t/>
            </a:r>
            <a:br>
              <a:rPr lang="en-US" sz="2800" dirty="0" smtClean="0">
                <a:solidFill>
                  <a:srgbClr val="FFC000"/>
                </a:solidFill>
              </a:rPr>
            </a:br>
            <a:r>
              <a:rPr lang="en-US" sz="2800" dirty="0" smtClean="0">
                <a:solidFill>
                  <a:srgbClr val="FFC000"/>
                </a:solidFill>
                <a:effectLst>
                  <a:outerShdw blurRad="38100" dist="38100" dir="2700000" algn="tl">
                    <a:srgbClr val="C0C0C0"/>
                  </a:outerShdw>
                </a:effectLst>
              </a:rPr>
              <a:t/>
            </a:r>
            <a:br>
              <a:rPr lang="en-US" sz="2800" dirty="0" smtClean="0">
                <a:solidFill>
                  <a:srgbClr val="FFC000"/>
                </a:solidFill>
                <a:effectLst>
                  <a:outerShdw blurRad="38100" dist="38100" dir="2700000" algn="tl">
                    <a:srgbClr val="C0C0C0"/>
                  </a:outerShdw>
                </a:effectLst>
              </a:rPr>
            </a:br>
            <a:endParaRPr lang="en-US" sz="2800" dirty="0" smtClean="0">
              <a:solidFill>
                <a:srgbClr val="FFC000"/>
              </a:solidFill>
              <a:effectLst>
                <a:outerShdw blurRad="38100" dist="38100" dir="2700000" algn="tl">
                  <a:srgbClr val="C0C0C0"/>
                </a:outerShdw>
              </a:effectLst>
            </a:endParaRPr>
          </a:p>
        </p:txBody>
      </p:sp>
      <p:sp>
        <p:nvSpPr>
          <p:cNvPr id="2051" name="Rectangle 3"/>
          <p:cNvSpPr>
            <a:spLocks noGrp="1" noChangeArrowheads="1"/>
          </p:cNvSpPr>
          <p:nvPr>
            <p:ph type="subTitle" idx="4294967295"/>
          </p:nvPr>
        </p:nvSpPr>
        <p:spPr>
          <a:xfrm>
            <a:off x="0" y="6019800"/>
            <a:ext cx="8991600" cy="609600"/>
          </a:xfrm>
        </p:spPr>
        <p:txBody>
          <a:bodyPr/>
          <a:lstStyle/>
          <a:p>
            <a:pPr>
              <a:buNone/>
            </a:pPr>
            <a:r>
              <a:rPr lang="en-IN" sz="2200" b="1" dirty="0" smtClean="0">
                <a:solidFill>
                  <a:srgbClr val="FFC000"/>
                </a:solidFill>
              </a:rPr>
              <a:t>Dr. Omesh Kumar Bharti, State Epidemiologist, </a:t>
            </a:r>
            <a:r>
              <a:rPr lang="en-US" sz="2200" dirty="0" smtClean="0">
                <a:solidFill>
                  <a:srgbClr val="FFC000"/>
                </a:solidFill>
                <a:effectLst/>
                <a:latin typeface="+mj-lt"/>
                <a:cs typeface="Times New Roman" pitchFamily="18" charset="0"/>
              </a:rPr>
              <a:t>Himachal Pradesh</a:t>
            </a:r>
            <a:endParaRPr lang="en-US" sz="2200" dirty="0" smtClean="0">
              <a:solidFill>
                <a:srgbClr val="FFC000"/>
              </a:solidFill>
              <a:effectLst/>
              <a:latin typeface="Times New Roman" pitchFamily="18" charset="0"/>
              <a:cs typeface="Times New Roman" pitchFamily="18" charset="0"/>
            </a:endParaRPr>
          </a:p>
          <a:p>
            <a:pPr marL="0" indent="0" algn="ctr" eaLnBrk="1" hangingPunct="1">
              <a:lnSpc>
                <a:spcPct val="80000"/>
              </a:lnSpc>
              <a:buFont typeface="Wingdings" pitchFamily="2" charset="2"/>
              <a:buNone/>
              <a:defRPr/>
            </a:pPr>
            <a:endParaRPr lang="en-US" dirty="0" smtClean="0">
              <a:solidFill>
                <a:srgbClr val="FF9900"/>
              </a:solidFill>
              <a:effectLst/>
              <a:latin typeface="Times New Roman" pitchFamily="18" charset="0"/>
              <a:cs typeface="Times New Roman" pitchFamily="18" charset="0"/>
            </a:endParaRPr>
          </a:p>
          <a:p>
            <a:pPr marL="0" indent="0" algn="ctr" eaLnBrk="1" hangingPunct="1">
              <a:lnSpc>
                <a:spcPct val="80000"/>
              </a:lnSpc>
              <a:buNone/>
              <a:defRPr/>
            </a:pPr>
            <a:endParaRPr lang="en-US" dirty="0" smtClean="0">
              <a:solidFill>
                <a:srgbClr val="FF9900"/>
              </a:solidFill>
              <a:effectLst/>
              <a:latin typeface="Times New Roman" pitchFamily="18" charset="0"/>
              <a:cs typeface="Times New Roman" pitchFamily="18" charset="0"/>
            </a:endParaRPr>
          </a:p>
          <a:p>
            <a:pPr marL="0" indent="0" algn="ctr" eaLnBrk="1" hangingPunct="1">
              <a:lnSpc>
                <a:spcPct val="80000"/>
              </a:lnSpc>
              <a:buFont typeface="Wingdings" pitchFamily="2" charset="2"/>
              <a:buNone/>
              <a:defRPr/>
            </a:pPr>
            <a:endParaRPr lang="en-US" sz="1200" dirty="0" smtClean="0">
              <a:solidFill>
                <a:srgbClr val="FF9900"/>
              </a:solidFill>
              <a:effectLst>
                <a:outerShdw blurRad="38100" dist="38100" dir="2700000" algn="tl">
                  <a:srgbClr val="C0C0C0"/>
                </a:outerShdw>
              </a:effectLst>
              <a:latin typeface="Times New Roman" pitchFamily="18" charset="0"/>
              <a:cs typeface="Times New Roman" pitchFamily="18" charset="0"/>
            </a:endParaRPr>
          </a:p>
          <a:p>
            <a:pPr marL="0" indent="0" algn="ctr" eaLnBrk="1" hangingPunct="1">
              <a:lnSpc>
                <a:spcPct val="80000"/>
              </a:lnSpc>
              <a:buFont typeface="Wingdings" pitchFamily="2" charset="2"/>
              <a:buNone/>
              <a:defRPr/>
            </a:pPr>
            <a:r>
              <a:rPr lang="en-US" sz="1200" dirty="0" smtClean="0">
                <a:effectLst>
                  <a:outerShdw blurRad="38100" dist="38100" dir="2700000" algn="tl">
                    <a:srgbClr val="C0C0C0"/>
                  </a:outerShdw>
                </a:effectLst>
                <a:latin typeface="Times New Roman" pitchFamily="18" charset="0"/>
                <a:cs typeface="Times New Roman" pitchFamily="18" charset="0"/>
              </a:rPr>
              <a:t>					</a:t>
            </a:r>
          </a:p>
          <a:p>
            <a:pPr marL="0" indent="0" algn="ctr" eaLnBrk="1" hangingPunct="1">
              <a:lnSpc>
                <a:spcPct val="80000"/>
              </a:lnSpc>
              <a:buFont typeface="Wingdings" pitchFamily="2" charset="2"/>
              <a:buNone/>
              <a:defRPr/>
            </a:pPr>
            <a:endParaRPr lang="en-US" sz="1200" dirty="0" smtClean="0">
              <a:effectLst>
                <a:outerShdw blurRad="38100" dist="38100" dir="2700000" algn="tl">
                  <a:srgbClr val="C0C0C0"/>
                </a:outerShdw>
              </a:effectLst>
              <a:latin typeface="Times New Roman" pitchFamily="18" charset="0"/>
              <a:cs typeface="Times New Roman" pitchFamily="18" charset="0"/>
            </a:endParaRPr>
          </a:p>
          <a:p>
            <a:pPr marL="0" indent="0" algn="ctr" eaLnBrk="1" hangingPunct="1">
              <a:lnSpc>
                <a:spcPct val="80000"/>
              </a:lnSpc>
              <a:buFont typeface="Wingdings" pitchFamily="2" charset="2"/>
              <a:buNone/>
              <a:defRPr/>
            </a:pPr>
            <a:endParaRPr lang="en-US" sz="1200" dirty="0" smtClean="0">
              <a:effectLst>
                <a:outerShdw blurRad="38100" dist="38100" dir="2700000" algn="tl">
                  <a:srgbClr val="C0C0C0"/>
                </a:outerShdw>
              </a:effectLst>
              <a:latin typeface="Times New Roman" pitchFamily="18" charset="0"/>
              <a:cs typeface="Times New Roman" pitchFamily="18" charset="0"/>
            </a:endParaRPr>
          </a:p>
          <a:p>
            <a:pPr marL="0" indent="0" algn="ctr" eaLnBrk="1" hangingPunct="1">
              <a:lnSpc>
                <a:spcPct val="80000"/>
              </a:lnSpc>
              <a:buFont typeface="Wingdings" pitchFamily="2" charset="2"/>
              <a:buNone/>
              <a:defRPr/>
            </a:pPr>
            <a:r>
              <a:rPr lang="en-US" sz="1200" dirty="0" smtClean="0">
                <a:effectLst>
                  <a:outerShdw blurRad="38100" dist="38100" dir="2700000" algn="tl">
                    <a:srgbClr val="C0C0C0"/>
                  </a:outerShdw>
                </a:effectLst>
                <a:latin typeface="Times New Roman" pitchFamily="18" charset="0"/>
                <a:cs typeface="Times New Roman" pitchFamily="18" charset="0"/>
              </a:rPr>
              <a:t>                                                                                                            </a:t>
            </a:r>
          </a:p>
        </p:txBody>
      </p:sp>
      <p:sp>
        <p:nvSpPr>
          <p:cNvPr id="94210" name="AutoShape 2" descr="https://images.newscientist.com/wp-content/uploads/2020/02/11165812/c0481846-wuhan_novel_coronavirus_illustration-spl.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4212" name="AutoShape 4" descr="https://images.newscientist.com/wp-content/uploads/2020/02/11165812/c0481846-wuhan_novel_coronavirus_illustration-spl.jpg"/>
          <p:cNvSpPr>
            <a:spLocks noChangeAspect="1" noChangeArrowheads="1"/>
          </p:cNvSpPr>
          <p:nvPr/>
        </p:nvSpPr>
        <p:spPr bwMode="auto">
          <a:xfrm>
            <a:off x="155575" y="-2743200"/>
            <a:ext cx="8582025" cy="57245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4214" name="Picture 6" descr="https://tse4.mm.bing.net/th?id=OIP.3cwl5OI9IgTFZdVCNB3eVwHaE8&amp;pid=Api&amp;P=0&amp;w=277&amp;h=185"/>
          <p:cNvPicPr>
            <a:picLocks noChangeAspect="1" noChangeArrowheads="1"/>
          </p:cNvPicPr>
          <p:nvPr/>
        </p:nvPicPr>
        <p:blipFill>
          <a:blip r:embed="rId3"/>
          <a:srcRect/>
          <a:stretch>
            <a:fillRect/>
          </a:stretch>
        </p:blipFill>
        <p:spPr bwMode="auto">
          <a:xfrm>
            <a:off x="990600" y="1295400"/>
            <a:ext cx="6477000" cy="4495800"/>
          </a:xfrm>
          <a:prstGeom prst="rect">
            <a:avLst/>
          </a:prstGeom>
          <a:noFill/>
        </p:spPr>
      </p:pic>
      <p:sp>
        <p:nvSpPr>
          <p:cNvPr id="8" name="TextBox 7"/>
          <p:cNvSpPr txBox="1"/>
          <p:nvPr/>
        </p:nvSpPr>
        <p:spPr>
          <a:xfrm>
            <a:off x="5334000" y="5334000"/>
            <a:ext cx="2438400" cy="369332"/>
          </a:xfrm>
          <a:prstGeom prst="rect">
            <a:avLst/>
          </a:prstGeom>
          <a:noFill/>
        </p:spPr>
        <p:txBody>
          <a:bodyPr wrap="square" rtlCol="0">
            <a:spAutoFit/>
          </a:bodyPr>
          <a:lstStyle/>
          <a:p>
            <a:r>
              <a:rPr lang="en-US" dirty="0" smtClean="0"/>
              <a:t>Pic: New Scientist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OMESH BHARTI</a:t>
            </a:r>
          </a:p>
        </p:txBody>
      </p:sp>
      <p:sp>
        <p:nvSpPr>
          <p:cNvPr id="38914" name="Rectangle 2"/>
          <p:cNvSpPr>
            <a:spLocks noGrp="1" noChangeArrowheads="1"/>
          </p:cNvSpPr>
          <p:nvPr>
            <p:ph type="title"/>
          </p:nvPr>
        </p:nvSpPr>
        <p:spPr>
          <a:xfrm>
            <a:off x="457200" y="0"/>
            <a:ext cx="8229600" cy="609600"/>
          </a:xfrm>
        </p:spPr>
        <p:txBody>
          <a:bodyPr/>
          <a:lstStyle/>
          <a:p>
            <a:pPr eaLnBrk="1" hangingPunct="1">
              <a:defRPr/>
            </a:pPr>
            <a:r>
              <a:rPr lang="en-US" sz="2800" dirty="0" smtClean="0">
                <a:solidFill>
                  <a:srgbClr val="FFC000"/>
                </a:solidFill>
              </a:rPr>
              <a:t>Behaviour of SARS-CoV-2 (COVID 19)</a:t>
            </a:r>
          </a:p>
        </p:txBody>
      </p:sp>
      <p:sp>
        <p:nvSpPr>
          <p:cNvPr id="38915" name="Rectangle 3"/>
          <p:cNvSpPr>
            <a:spLocks noGrp="1" noChangeArrowheads="1"/>
          </p:cNvSpPr>
          <p:nvPr>
            <p:ph type="body" idx="1"/>
          </p:nvPr>
        </p:nvSpPr>
        <p:spPr>
          <a:xfrm>
            <a:off x="0" y="685800"/>
            <a:ext cx="9296400" cy="6324600"/>
          </a:xfrm>
        </p:spPr>
        <p:txBody>
          <a:bodyPr/>
          <a:lstStyle/>
          <a:p>
            <a:pPr eaLnBrk="1" hangingPunct="1">
              <a:buFont typeface="Wingdings" charset="2"/>
              <a:buBlip>
                <a:blip r:embed="rId2"/>
              </a:buBlip>
              <a:defRPr/>
            </a:pPr>
            <a:r>
              <a:rPr lang="en-US" sz="2400" dirty="0" smtClean="0"/>
              <a:t>Li et.al. demonstrate that, MERS-</a:t>
            </a:r>
            <a:r>
              <a:rPr lang="en-US" sz="2400" dirty="0" err="1" smtClean="0"/>
              <a:t>CoV</a:t>
            </a:r>
            <a:r>
              <a:rPr lang="en-US" sz="2400" dirty="0" smtClean="0"/>
              <a:t> causes lethal infection in humans, and there is no vaccine. the work demonstrates that </a:t>
            </a:r>
            <a:r>
              <a:rPr lang="en-US" sz="2400" dirty="0" err="1" smtClean="0"/>
              <a:t>parainfluenza</a:t>
            </a:r>
            <a:r>
              <a:rPr lang="en-US" sz="2400" dirty="0" smtClean="0"/>
              <a:t> virus 5 (PIV5) is a promising vector for developing a MERS vaccine. Furthermore, </a:t>
            </a:r>
            <a:r>
              <a:rPr lang="en-US" sz="2400" dirty="0" smtClean="0">
                <a:solidFill>
                  <a:srgbClr val="FFC000"/>
                </a:solidFill>
              </a:rPr>
              <a:t>success of PIV5-based MERS vaccine can be employed to develop a vaccine for emerging </a:t>
            </a:r>
            <a:r>
              <a:rPr lang="en-US" sz="2400" dirty="0" err="1" smtClean="0">
                <a:solidFill>
                  <a:srgbClr val="FFC000"/>
                </a:solidFill>
              </a:rPr>
              <a:t>CoVs</a:t>
            </a:r>
            <a:r>
              <a:rPr lang="en-US" sz="2400" dirty="0" smtClean="0">
                <a:solidFill>
                  <a:srgbClr val="FFC000"/>
                </a:solidFill>
              </a:rPr>
              <a:t> such as SARS-CoV-2</a:t>
            </a:r>
            <a:r>
              <a:rPr lang="en-US" sz="2400" dirty="0" smtClean="0"/>
              <a:t>, which causes COVID-19.</a:t>
            </a:r>
          </a:p>
          <a:p>
            <a:pPr eaLnBrk="1" hangingPunct="1">
              <a:buFont typeface="Wingdings" charset="2"/>
              <a:buBlip>
                <a:blip r:embed="rId2"/>
              </a:buBlip>
              <a:defRPr/>
            </a:pPr>
            <a:r>
              <a:rPr lang="en-US" sz="2400" dirty="0" smtClean="0"/>
              <a:t>Lurie et.al raise another </a:t>
            </a:r>
            <a:r>
              <a:rPr lang="en-US" sz="2400" dirty="0" smtClean="0">
                <a:solidFill>
                  <a:srgbClr val="FFC000"/>
                </a:solidFill>
              </a:rPr>
              <a:t>concern regarding single dose vaccines </a:t>
            </a:r>
            <a:r>
              <a:rPr lang="en-US" sz="2400" dirty="0" smtClean="0"/>
              <a:t>although correlates of protection may be inferred from experience with SARS and MERS vaccines, they are not yet established. As with naturally acquired infection, the potential duration of immunity is unknown; similarly, whether single-dose vaccines will confer immunity is uncertain.</a:t>
            </a:r>
          </a:p>
          <a:p>
            <a:pPr eaLnBrk="1" hangingPunct="1">
              <a:buBlip>
                <a:blip r:embed="rId2"/>
              </a:buBlip>
              <a:defRPr/>
            </a:pPr>
            <a:r>
              <a:rPr lang="en-US" sz="2400" dirty="0" smtClean="0"/>
              <a:t>To conclude, mucosal secretary </a:t>
            </a:r>
            <a:r>
              <a:rPr lang="en-US" sz="2400" dirty="0" err="1" smtClean="0"/>
              <a:t>IgA</a:t>
            </a:r>
            <a:r>
              <a:rPr lang="en-US" sz="2400" dirty="0" smtClean="0"/>
              <a:t> antibodies  play a more robust role in protection from corona viruses and vaccines need to target this critical requirement which would not be an easy proposition to fulfill.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OMESH BHARTI</a:t>
            </a:r>
          </a:p>
        </p:txBody>
      </p:sp>
      <p:sp>
        <p:nvSpPr>
          <p:cNvPr id="38914" name="Rectangle 2"/>
          <p:cNvSpPr>
            <a:spLocks noGrp="1" noChangeArrowheads="1"/>
          </p:cNvSpPr>
          <p:nvPr>
            <p:ph type="title"/>
          </p:nvPr>
        </p:nvSpPr>
        <p:spPr>
          <a:xfrm>
            <a:off x="457200" y="0"/>
            <a:ext cx="8229600" cy="609600"/>
          </a:xfrm>
        </p:spPr>
        <p:txBody>
          <a:bodyPr/>
          <a:lstStyle/>
          <a:p>
            <a:pPr eaLnBrk="1" hangingPunct="1">
              <a:defRPr/>
            </a:pPr>
            <a:r>
              <a:rPr lang="en-US" sz="2800" dirty="0" smtClean="0">
                <a:solidFill>
                  <a:srgbClr val="FFC000"/>
                </a:solidFill>
              </a:rPr>
              <a:t>References </a:t>
            </a:r>
          </a:p>
        </p:txBody>
      </p:sp>
      <p:sp>
        <p:nvSpPr>
          <p:cNvPr id="38915" name="Rectangle 3"/>
          <p:cNvSpPr>
            <a:spLocks noGrp="1" noChangeArrowheads="1"/>
          </p:cNvSpPr>
          <p:nvPr>
            <p:ph type="body" idx="1"/>
          </p:nvPr>
        </p:nvSpPr>
        <p:spPr>
          <a:xfrm>
            <a:off x="0" y="685800"/>
            <a:ext cx="9448800" cy="6324600"/>
          </a:xfrm>
        </p:spPr>
        <p:txBody>
          <a:bodyPr/>
          <a:lstStyle/>
          <a:p>
            <a:pPr eaLnBrk="1" hangingPunct="1">
              <a:buFont typeface="Wingdings" charset="2"/>
              <a:buBlip>
                <a:blip r:embed="rId2"/>
              </a:buBlip>
              <a:defRPr/>
            </a:pPr>
            <a:r>
              <a:rPr lang="en-US" sz="1900" dirty="0" err="1" smtClean="0">
                <a:solidFill>
                  <a:srgbClr val="FF0000"/>
                </a:solidFill>
              </a:rPr>
              <a:t>Franzo</a:t>
            </a:r>
            <a:r>
              <a:rPr lang="en-US" sz="1900" dirty="0" smtClean="0">
                <a:solidFill>
                  <a:srgbClr val="FF0000"/>
                </a:solidFill>
              </a:rPr>
              <a:t>, G., </a:t>
            </a:r>
            <a:r>
              <a:rPr lang="en-US" sz="1900" dirty="0" err="1" smtClean="0">
                <a:solidFill>
                  <a:srgbClr val="FF0000"/>
                </a:solidFill>
              </a:rPr>
              <a:t>Legnardi</a:t>
            </a:r>
            <a:r>
              <a:rPr lang="en-US" sz="1900" dirty="0" smtClean="0">
                <a:solidFill>
                  <a:srgbClr val="FF0000"/>
                </a:solidFill>
              </a:rPr>
              <a:t>, M., </a:t>
            </a:r>
            <a:r>
              <a:rPr lang="en-US" sz="1900" dirty="0" err="1" smtClean="0">
                <a:solidFill>
                  <a:srgbClr val="FF0000"/>
                </a:solidFill>
              </a:rPr>
              <a:t>Tucciarone</a:t>
            </a:r>
            <a:r>
              <a:rPr lang="en-US" sz="1900" dirty="0" smtClean="0">
                <a:solidFill>
                  <a:srgbClr val="FF0000"/>
                </a:solidFill>
              </a:rPr>
              <a:t>, C.M. et al. Evolution of infectious bronchitis virus in the field after homologous vaccination introduction. Vet Res 50, 92 (2019). https://doi.org/10.1186/s13567-019-0713-4.</a:t>
            </a:r>
            <a:r>
              <a:rPr lang="en-US" sz="1900" dirty="0" smtClean="0"/>
              <a:t> </a:t>
            </a:r>
            <a:r>
              <a:rPr lang="en-US" sz="1900" dirty="0" smtClean="0">
                <a:hlinkClick r:id="rId3"/>
              </a:rPr>
              <a:t>https://veterinaryresearch.biomedcentral.com/articles/10.1186/s13567-019-0713-4</a:t>
            </a:r>
            <a:r>
              <a:rPr lang="en-US" sz="1900" dirty="0" smtClean="0"/>
              <a:t>  </a:t>
            </a:r>
          </a:p>
          <a:p>
            <a:pPr eaLnBrk="1" hangingPunct="1">
              <a:buFont typeface="Wingdings" charset="2"/>
              <a:buBlip>
                <a:blip r:embed="rId2"/>
              </a:buBlip>
              <a:defRPr/>
            </a:pPr>
            <a:r>
              <a:rPr lang="en-US" sz="1900" dirty="0" smtClean="0"/>
              <a:t>Walls et al., Structure, Function, and Antigenicity of the SARS-CoV-2 Spike Glycoprotein, Cell (2020), </a:t>
            </a:r>
            <a:r>
              <a:rPr lang="en-US" sz="1900" dirty="0" smtClean="0">
                <a:hlinkClick r:id="rId4"/>
              </a:rPr>
              <a:t>https://doi.org/10.1016/j.cell.2020.02.058</a:t>
            </a:r>
            <a:endParaRPr lang="en-US" sz="1900" dirty="0" smtClean="0"/>
          </a:p>
          <a:p>
            <a:pPr eaLnBrk="1" hangingPunct="1">
              <a:buFont typeface="Wingdings" charset="2"/>
              <a:buBlip>
                <a:blip r:embed="rId2"/>
              </a:buBlip>
              <a:defRPr/>
            </a:pPr>
            <a:r>
              <a:rPr lang="en-US" sz="1900" dirty="0" smtClean="0"/>
              <a:t> Martine Denis et.al, Overview of information available to support the development of medical countermeasures and interventions against COVID-19 </a:t>
            </a:r>
          </a:p>
          <a:p>
            <a:pPr eaLnBrk="1" hangingPunct="1">
              <a:buFont typeface="Wingdings" charset="2"/>
              <a:buBlip>
                <a:blip r:embed="rId2"/>
              </a:buBlip>
              <a:defRPr/>
            </a:pPr>
            <a:r>
              <a:rPr lang="en-US" sz="1900" dirty="0" smtClean="0"/>
              <a:t>Nicole Lurie et.al. </a:t>
            </a:r>
            <a:r>
              <a:rPr lang="en-US" sz="1900" b="1" dirty="0" smtClean="0"/>
              <a:t>Developing Covid-19 Vaccines at Pandemic Speed, perspective, NEJM, DOI: 10.1056/NEJMp2005630</a:t>
            </a:r>
          </a:p>
          <a:p>
            <a:pPr eaLnBrk="1" hangingPunct="1">
              <a:buFont typeface="Wingdings" charset="2"/>
              <a:buBlip>
                <a:blip r:embed="rId2"/>
              </a:buBlip>
              <a:defRPr/>
            </a:pPr>
            <a:r>
              <a:rPr lang="en-US" sz="1900" dirty="0" smtClean="0"/>
              <a:t>Li K, Li Z, </a:t>
            </a:r>
            <a:r>
              <a:rPr lang="en-US" sz="1900" dirty="0" err="1" smtClean="0"/>
              <a:t>Wohlford-Lenane</a:t>
            </a:r>
            <a:r>
              <a:rPr lang="en-US" sz="1900" dirty="0" smtClean="0"/>
              <a:t> </a:t>
            </a:r>
            <a:r>
              <a:rPr lang="en-US" sz="1900" dirty="0" err="1" smtClean="0"/>
              <a:t>C,Meyerholz</a:t>
            </a:r>
            <a:r>
              <a:rPr lang="en-US" sz="1900" dirty="0" smtClean="0"/>
              <a:t> DK, </a:t>
            </a:r>
            <a:r>
              <a:rPr lang="en-US" sz="1900" dirty="0" err="1" smtClean="0"/>
              <a:t>Channappanavar</a:t>
            </a:r>
            <a:r>
              <a:rPr lang="en-US" sz="1900" dirty="0" smtClean="0"/>
              <a:t> R, An </a:t>
            </a:r>
            <a:r>
              <a:rPr lang="en-US" sz="1900" dirty="0" err="1" smtClean="0"/>
              <a:t>D,Perlman</a:t>
            </a:r>
            <a:r>
              <a:rPr lang="en-US" sz="1900" dirty="0" smtClean="0"/>
              <a:t> S, McCray PB, </a:t>
            </a:r>
            <a:r>
              <a:rPr lang="en-US" sz="1900" dirty="0" err="1" smtClean="0"/>
              <a:t>Jr</a:t>
            </a:r>
            <a:r>
              <a:rPr lang="en-US" sz="1900" dirty="0" smtClean="0"/>
              <a:t>, He B. 2020. </a:t>
            </a:r>
            <a:r>
              <a:rPr lang="en-US" sz="1900" dirty="0" err="1" smtClean="0"/>
              <a:t>Singledose</a:t>
            </a:r>
            <a:r>
              <a:rPr lang="en-US" sz="1900" dirty="0" smtClean="0"/>
              <a:t>, intranasal immunization with </a:t>
            </a:r>
            <a:r>
              <a:rPr lang="fr-FR" sz="1900" dirty="0" smtClean="0"/>
              <a:t>recombinant </a:t>
            </a:r>
            <a:r>
              <a:rPr lang="fr-FR" sz="1900" dirty="0" err="1" smtClean="0"/>
              <a:t>parainfluenza</a:t>
            </a:r>
            <a:r>
              <a:rPr lang="fr-FR" sz="1900" dirty="0" smtClean="0"/>
              <a:t> virus 5 </a:t>
            </a:r>
            <a:r>
              <a:rPr lang="fr-FR" sz="1900" dirty="0" err="1" smtClean="0"/>
              <a:t>expressing</a:t>
            </a:r>
            <a:r>
              <a:rPr lang="fr-FR" sz="1900" dirty="0" smtClean="0"/>
              <a:t> </a:t>
            </a:r>
            <a:r>
              <a:rPr lang="en-US" sz="1900" dirty="0" smtClean="0"/>
              <a:t>Middle East respiratory syndrome coronavirus (MERS-</a:t>
            </a:r>
            <a:r>
              <a:rPr lang="en-US" sz="1900" dirty="0" err="1" smtClean="0"/>
              <a:t>CoV</a:t>
            </a:r>
            <a:r>
              <a:rPr lang="en-US" sz="1900" dirty="0" smtClean="0"/>
              <a:t>) spike protein protects mice from fatal MERS-</a:t>
            </a:r>
            <a:r>
              <a:rPr lang="en-US" sz="1900" dirty="0" err="1" smtClean="0"/>
              <a:t>CoV</a:t>
            </a:r>
            <a:r>
              <a:rPr lang="en-US" sz="1900" dirty="0" smtClean="0"/>
              <a:t> infection. </a:t>
            </a:r>
            <a:r>
              <a:rPr lang="en-US" sz="1900" dirty="0" err="1" smtClean="0"/>
              <a:t>mBio</a:t>
            </a:r>
            <a:r>
              <a:rPr lang="en-US" sz="1900" dirty="0" smtClean="0"/>
              <a:t> 11:e00554-20.https://doi.org/10.1128/mBio.00554-20.</a:t>
            </a:r>
          </a:p>
          <a:p>
            <a:pPr eaLnBrk="1" hangingPunct="1">
              <a:buFont typeface="Wingdings" charset="2"/>
              <a:buBlip>
                <a:blip r:embed="rId2"/>
              </a:buBlip>
              <a:defRPr/>
            </a:pPr>
            <a:r>
              <a:rPr lang="en-US" sz="1900" dirty="0" smtClean="0"/>
              <a:t>Zhou, Y., </a:t>
            </a:r>
            <a:r>
              <a:rPr lang="en-US" sz="1900" dirty="0" err="1" smtClean="0"/>
              <a:t>Hou</a:t>
            </a:r>
            <a:r>
              <a:rPr lang="en-US" sz="1900" dirty="0" smtClean="0"/>
              <a:t>, Y., </a:t>
            </a:r>
            <a:r>
              <a:rPr lang="en-US" sz="1900" dirty="0" err="1" smtClean="0"/>
              <a:t>Shen</a:t>
            </a:r>
            <a:r>
              <a:rPr lang="en-US" sz="1900" dirty="0" smtClean="0"/>
              <a:t>, J. et al. Network-based drug repurposing for novel coronavirus 2019-nCoV/SARS-CoV-2. Cell </a:t>
            </a:r>
            <a:r>
              <a:rPr lang="en-US" sz="1900" dirty="0" err="1" smtClean="0"/>
              <a:t>Discov</a:t>
            </a:r>
            <a:r>
              <a:rPr lang="en-US" sz="1900" dirty="0" smtClean="0"/>
              <a:t> 6, 14 (2020). </a:t>
            </a:r>
            <a:r>
              <a:rPr lang="en-US" sz="1900" dirty="0" smtClean="0">
                <a:hlinkClick r:id="rId5"/>
              </a:rPr>
              <a:t>https://doi.org/10.1038/s41421-020-0153-3</a:t>
            </a:r>
            <a:r>
              <a:rPr lang="en-US" sz="1900" dirty="0" smtClean="0"/>
              <a:t> , </a:t>
            </a:r>
            <a:r>
              <a:rPr lang="en-US" sz="1900" dirty="0" smtClean="0">
                <a:hlinkClick r:id="rId6"/>
              </a:rPr>
              <a:t>https://www.nature.com/articles/s41421-020-0153-3</a:t>
            </a:r>
            <a:endParaRPr lang="en-US" sz="1900" dirty="0" smtClean="0"/>
          </a:p>
          <a:p>
            <a:pPr eaLnBrk="1" hangingPunct="1">
              <a:buFont typeface="Wingdings" charset="2"/>
              <a:buBlip>
                <a:blip r:embed="rId2"/>
              </a:buBlip>
              <a:defRPr/>
            </a:pPr>
            <a:endParaRPr lang="en-US" sz="19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3" name="Picture 4" descr="2014-03-09 18.29.56.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228600"/>
            <a:ext cx="8229600" cy="6172200"/>
          </a:xfrm>
        </p:spPr>
        <p:txBody>
          <a:bodyPr/>
          <a:lstStyle/>
          <a:p>
            <a:pPr lvl="1">
              <a:buFontTx/>
              <a:buNone/>
              <a:defRPr/>
            </a:pPr>
            <a:endParaRPr lang="en-US" sz="3600" dirty="0" smtClean="0">
              <a:solidFill>
                <a:srgbClr val="FFC000"/>
              </a:solidFill>
              <a:hlinkClick r:id="rId3"/>
            </a:endParaRPr>
          </a:p>
          <a:p>
            <a:pPr lvl="1">
              <a:buFontTx/>
              <a:buNone/>
              <a:defRPr/>
            </a:pPr>
            <a:endParaRPr lang="en-US" sz="3600" dirty="0" smtClean="0">
              <a:solidFill>
                <a:srgbClr val="FFC000"/>
              </a:solidFill>
              <a:hlinkClick r:id="rId3"/>
            </a:endParaRPr>
          </a:p>
          <a:p>
            <a:pPr lvl="1">
              <a:buFontTx/>
              <a:buNone/>
              <a:defRPr/>
            </a:pPr>
            <a:endParaRPr lang="en-US" sz="3600" dirty="0" smtClean="0">
              <a:solidFill>
                <a:srgbClr val="FFC000"/>
              </a:solidFill>
              <a:hlinkClick r:id="rId3"/>
            </a:endParaRPr>
          </a:p>
          <a:p>
            <a:pPr lvl="1">
              <a:buFontTx/>
              <a:buNone/>
              <a:defRPr/>
            </a:pPr>
            <a:endParaRPr lang="en-US" sz="3600" dirty="0" smtClean="0">
              <a:solidFill>
                <a:srgbClr val="FFC000"/>
              </a:solidFill>
              <a:hlinkClick r:id="rId3"/>
            </a:endParaRPr>
          </a:p>
          <a:p>
            <a:pPr lvl="1">
              <a:buFontTx/>
              <a:buNone/>
              <a:defRPr/>
            </a:pPr>
            <a:endParaRPr lang="en-US" sz="3600" dirty="0" smtClean="0">
              <a:solidFill>
                <a:srgbClr val="FFC000"/>
              </a:solidFill>
              <a:hlinkClick r:id="rId3"/>
            </a:endParaRPr>
          </a:p>
          <a:p>
            <a:pPr lvl="1">
              <a:buFontTx/>
              <a:buNone/>
              <a:defRPr/>
            </a:pPr>
            <a:endParaRPr lang="en-US" sz="3600" dirty="0" smtClean="0">
              <a:solidFill>
                <a:srgbClr val="FFC000"/>
              </a:solidFill>
              <a:hlinkClick r:id="rId3"/>
            </a:endParaRPr>
          </a:p>
          <a:p>
            <a:pPr lvl="1">
              <a:buFontTx/>
              <a:buNone/>
              <a:defRPr/>
            </a:pPr>
            <a:endParaRPr lang="en-US" sz="3600" dirty="0" smtClean="0">
              <a:solidFill>
                <a:srgbClr val="FFC000"/>
              </a:solidFill>
              <a:hlinkClick r:id="rId3"/>
            </a:endParaRPr>
          </a:p>
          <a:p>
            <a:pPr lvl="1">
              <a:buFontTx/>
              <a:buNone/>
              <a:defRPr/>
            </a:pPr>
            <a:endParaRPr lang="en-US" sz="3600" dirty="0" smtClean="0">
              <a:solidFill>
                <a:srgbClr val="FFC000"/>
              </a:solidFill>
              <a:hlinkClick r:id="rId3"/>
            </a:endParaRPr>
          </a:p>
          <a:p>
            <a:pPr lvl="1">
              <a:buNone/>
              <a:defRPr/>
            </a:pPr>
            <a:r>
              <a:rPr lang="en-US" sz="3600" dirty="0" smtClean="0"/>
              <a:t>								Thanks</a:t>
            </a:r>
            <a:endParaRPr lang="en-US" sz="3600" dirty="0" smtClean="0">
              <a:solidFill>
                <a:srgbClr val="FFC000"/>
              </a:solidFill>
              <a:hlinkClick r:id="rId3"/>
            </a:endParaRPr>
          </a:p>
          <a:p>
            <a:pPr lvl="1">
              <a:buFontTx/>
              <a:buNone/>
              <a:defRPr/>
            </a:pPr>
            <a:endParaRPr lang="en-US" sz="3600" dirty="0" smtClean="0">
              <a:solidFill>
                <a:srgbClr val="FFC000"/>
              </a:solidFill>
              <a:hlinkClick r:id="rId3"/>
            </a:endParaRPr>
          </a:p>
        </p:txBody>
      </p:sp>
      <p:sp>
        <p:nvSpPr>
          <p:cNvPr id="4" name="Footer Placeholder 3"/>
          <p:cNvSpPr>
            <a:spLocks noGrp="1"/>
          </p:cNvSpPr>
          <p:nvPr>
            <p:ph type="ftr" sz="quarter" idx="11"/>
          </p:nvPr>
        </p:nvSpPr>
        <p:spPr/>
        <p:txBody>
          <a:bodyPr/>
          <a:lstStyle/>
          <a:p>
            <a:pPr>
              <a:defRPr/>
            </a:pPr>
            <a:r>
              <a:rPr lang="en-US" dirty="0" smtClean="0"/>
              <a:t>© OMESH BHARTI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OMESH BHARTI</a:t>
            </a:r>
          </a:p>
        </p:txBody>
      </p:sp>
      <p:sp>
        <p:nvSpPr>
          <p:cNvPr id="38914" name="Rectangle 2"/>
          <p:cNvSpPr>
            <a:spLocks noGrp="1" noChangeArrowheads="1"/>
          </p:cNvSpPr>
          <p:nvPr>
            <p:ph type="title"/>
          </p:nvPr>
        </p:nvSpPr>
        <p:spPr>
          <a:xfrm>
            <a:off x="457200" y="0"/>
            <a:ext cx="8229600" cy="533400"/>
          </a:xfrm>
        </p:spPr>
        <p:txBody>
          <a:bodyPr/>
          <a:lstStyle/>
          <a:p>
            <a:pPr eaLnBrk="1" hangingPunct="1">
              <a:defRPr/>
            </a:pPr>
            <a:r>
              <a:rPr lang="en-US" dirty="0" smtClean="0">
                <a:solidFill>
                  <a:srgbClr val="FF9900"/>
                </a:solidFill>
              </a:rPr>
              <a:t>Background</a:t>
            </a:r>
          </a:p>
        </p:txBody>
      </p:sp>
      <p:sp>
        <p:nvSpPr>
          <p:cNvPr id="38915" name="Rectangle 3"/>
          <p:cNvSpPr>
            <a:spLocks noGrp="1" noChangeArrowheads="1"/>
          </p:cNvSpPr>
          <p:nvPr>
            <p:ph type="body" idx="1"/>
          </p:nvPr>
        </p:nvSpPr>
        <p:spPr>
          <a:xfrm>
            <a:off x="0" y="533400"/>
            <a:ext cx="9144000" cy="6172200"/>
          </a:xfrm>
        </p:spPr>
        <p:txBody>
          <a:bodyPr/>
          <a:lstStyle/>
          <a:p>
            <a:pPr eaLnBrk="1" hangingPunct="1">
              <a:buFont typeface="Wingdings" charset="2"/>
              <a:buBlip>
                <a:blip r:embed="rId2"/>
              </a:buBlip>
              <a:defRPr/>
            </a:pPr>
            <a:r>
              <a:rPr lang="en-US" sz="2200" dirty="0" smtClean="0">
                <a:solidFill>
                  <a:srgbClr val="FF9900"/>
                </a:solidFill>
              </a:rPr>
              <a:t>Corona viruses were  earlier  thought to be restricted to species, animal or human that has now been proved wrong</a:t>
            </a:r>
            <a:r>
              <a:rPr lang="en-US" sz="2200" dirty="0" smtClean="0"/>
              <a:t>.</a:t>
            </a:r>
          </a:p>
          <a:p>
            <a:pPr eaLnBrk="1" hangingPunct="1">
              <a:buFont typeface="Wingdings" charset="2"/>
              <a:buBlip>
                <a:blip r:embed="rId2"/>
              </a:buBlip>
              <a:defRPr/>
            </a:pPr>
            <a:r>
              <a:rPr lang="en-US" sz="2200" dirty="0" smtClean="0"/>
              <a:t>Three corona viruses have crossed the species barrier to cause deadly pneumonia in humans since the beginning of the 21st century: severe acute respiratory syndrome coronavirus (SARS-</a:t>
            </a:r>
            <a:r>
              <a:rPr lang="en-US" sz="2200" dirty="0" err="1" smtClean="0"/>
              <a:t>CoV</a:t>
            </a:r>
            <a:r>
              <a:rPr lang="en-US" sz="2200" dirty="0" smtClean="0"/>
              <a:t>), 2002, Middle-East respiratory syndrome coronavirus (MERS-</a:t>
            </a:r>
            <a:r>
              <a:rPr lang="en-US" sz="2200" dirty="0" err="1" smtClean="0"/>
              <a:t>CoV</a:t>
            </a:r>
            <a:r>
              <a:rPr lang="en-US" sz="2200" dirty="0" smtClean="0"/>
              <a:t>) ,2012 and SARS-CoV-2, 2019.</a:t>
            </a:r>
          </a:p>
          <a:p>
            <a:pPr eaLnBrk="1" hangingPunct="1">
              <a:buFont typeface="Wingdings" charset="2"/>
              <a:buBlip>
                <a:blip r:embed="rId2"/>
              </a:buBlip>
              <a:defRPr/>
            </a:pPr>
            <a:r>
              <a:rPr lang="en-US" sz="2200" dirty="0" smtClean="0"/>
              <a:t>SARS-CoV-2, a newly emerged pathogen spreading worldwide, binds with high affinity to human </a:t>
            </a:r>
            <a:r>
              <a:rPr lang="en-US" sz="2200" dirty="0" err="1" smtClean="0"/>
              <a:t>angiotensin</a:t>
            </a:r>
            <a:r>
              <a:rPr lang="en-US" sz="2200" dirty="0" smtClean="0"/>
              <a:t>-converting enzyme </a:t>
            </a:r>
            <a:r>
              <a:rPr lang="en-US" sz="2200" dirty="0" err="1" smtClean="0"/>
              <a:t>ectodomain</a:t>
            </a:r>
            <a:r>
              <a:rPr lang="en-US" sz="2200" dirty="0" smtClean="0"/>
              <a:t> (hACE2) and uses it as an entry receptor to invade target cells.</a:t>
            </a:r>
          </a:p>
          <a:p>
            <a:pPr eaLnBrk="1" hangingPunct="1">
              <a:buFont typeface="Wingdings" charset="2"/>
              <a:buBlip>
                <a:blip r:embed="rId2"/>
              </a:buBlip>
              <a:defRPr/>
            </a:pPr>
            <a:r>
              <a:rPr lang="en-US" sz="2200" dirty="0" smtClean="0"/>
              <a:t>These highly pathogenic zoonotic pathogens SARS-</a:t>
            </a:r>
            <a:r>
              <a:rPr lang="en-US" sz="2200" dirty="0" err="1" smtClean="0"/>
              <a:t>CoV</a:t>
            </a:r>
            <a:r>
              <a:rPr lang="en-US" sz="2200" dirty="0" smtClean="0"/>
              <a:t>, MERS-</a:t>
            </a:r>
            <a:r>
              <a:rPr lang="en-US" sz="2200" dirty="0" err="1" smtClean="0"/>
              <a:t>CoV</a:t>
            </a:r>
            <a:r>
              <a:rPr lang="en-US" sz="2200" dirty="0" smtClean="0"/>
              <a:t>, and SARS-CoV-2,  belong to the </a:t>
            </a:r>
            <a:r>
              <a:rPr lang="en-US" sz="2400" dirty="0" smtClean="0">
                <a:solidFill>
                  <a:srgbClr val="FFFFFF"/>
                </a:solidFill>
                <a:latin typeface="Arial" charset="0"/>
                <a:ea typeface="ＭＳ Ｐゴシック" pitchFamily="32" charset="-128"/>
                <a:cs typeface="Arial" charset="0"/>
              </a:rPr>
              <a:t>β</a:t>
            </a:r>
            <a:r>
              <a:rPr lang="en-US" sz="2200" dirty="0" smtClean="0"/>
              <a:t>-coronavirus genus, four   known low-pathogenic corona viruses are endemic in humans: HCoV-OC43, HCoVHKU1,HCoV-NL63, and HCoV-229E. </a:t>
            </a:r>
          </a:p>
          <a:p>
            <a:pPr eaLnBrk="1" hangingPunct="1">
              <a:buFont typeface="Wingdings" charset="2"/>
              <a:buBlip>
                <a:blip r:embed="rId2"/>
              </a:buBlip>
              <a:defRPr/>
            </a:pPr>
            <a:r>
              <a:rPr lang="en-US" sz="2200" dirty="0" smtClean="0"/>
              <a:t>To date, no therapeutics or vaccines are approved against any human-infecting corona viruses.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OMESH BHARTI</a:t>
            </a:r>
          </a:p>
        </p:txBody>
      </p:sp>
      <p:sp>
        <p:nvSpPr>
          <p:cNvPr id="38914" name="Rectangle 2"/>
          <p:cNvSpPr>
            <a:spLocks noGrp="1" noChangeArrowheads="1"/>
          </p:cNvSpPr>
          <p:nvPr>
            <p:ph type="title"/>
          </p:nvPr>
        </p:nvSpPr>
        <p:spPr>
          <a:xfrm>
            <a:off x="457200" y="0"/>
            <a:ext cx="8229600" cy="838200"/>
          </a:xfrm>
        </p:spPr>
        <p:txBody>
          <a:bodyPr/>
          <a:lstStyle/>
          <a:p>
            <a:pPr eaLnBrk="1" hangingPunct="1">
              <a:defRPr/>
            </a:pPr>
            <a:r>
              <a:rPr lang="en-US" sz="2800" dirty="0" smtClean="0">
                <a:solidFill>
                  <a:srgbClr val="FFC000"/>
                </a:solidFill>
              </a:rPr>
              <a:t>Behaviour of previously known Human Corona viruses- OC 43 and 229E</a:t>
            </a:r>
          </a:p>
        </p:txBody>
      </p:sp>
      <p:sp>
        <p:nvSpPr>
          <p:cNvPr id="38915" name="Rectangle 3"/>
          <p:cNvSpPr>
            <a:spLocks noGrp="1" noChangeArrowheads="1"/>
          </p:cNvSpPr>
          <p:nvPr>
            <p:ph type="body" idx="1"/>
          </p:nvPr>
        </p:nvSpPr>
        <p:spPr>
          <a:xfrm>
            <a:off x="0" y="838200"/>
            <a:ext cx="9144000" cy="6019800"/>
          </a:xfrm>
        </p:spPr>
        <p:txBody>
          <a:bodyPr/>
          <a:lstStyle/>
          <a:p>
            <a:pPr eaLnBrk="1" hangingPunct="1">
              <a:buFont typeface="Wingdings" charset="2"/>
              <a:buBlip>
                <a:blip r:embed="rId2"/>
              </a:buBlip>
              <a:defRPr/>
            </a:pPr>
            <a:r>
              <a:rPr lang="en-US" sz="2400" dirty="0" smtClean="0"/>
              <a:t>To begin with we would try to look at the knowledge we had from previous known non lethal flu like corona viruses OC 43 and 229E that was documented in a book titled “ Viral Infection of Humans, Epidemiology &amp; Control” by Evans, Richard and </a:t>
            </a:r>
            <a:r>
              <a:rPr lang="en-US" sz="2400" dirty="0" err="1" smtClean="0"/>
              <a:t>Kaslow</a:t>
            </a:r>
            <a:r>
              <a:rPr lang="en-US" sz="2400" dirty="0" smtClean="0"/>
              <a:t>. </a:t>
            </a:r>
            <a:r>
              <a:rPr lang="en-US" sz="2400" dirty="0" err="1" smtClean="0"/>
              <a:t>ch</a:t>
            </a:r>
            <a:r>
              <a:rPr lang="en-US" sz="2400" dirty="0" smtClean="0"/>
              <a:t> 8, ed. 4</a:t>
            </a:r>
            <a:r>
              <a:rPr lang="en-US" sz="2400" baseline="30000" dirty="0" smtClean="0"/>
              <a:t>th</a:t>
            </a:r>
            <a:r>
              <a:rPr lang="en-US" sz="2400" dirty="0" smtClean="0"/>
              <a:t>, 1997, 211-228.</a:t>
            </a:r>
          </a:p>
          <a:p>
            <a:pPr eaLnBrk="1" hangingPunct="1">
              <a:buFont typeface="Wingdings" charset="2"/>
              <a:buBlip>
                <a:blip r:embed="rId2"/>
              </a:buBlip>
              <a:defRPr/>
            </a:pPr>
            <a:r>
              <a:rPr lang="en-US" sz="2400" dirty="0" smtClean="0"/>
              <a:t>It was difficult to culture corona viruses then using cell lines and therefore organ culture (OC) were used e.g. Human Embryonic Lung Cells (WI-38) and Human Embryonic intestine cells (MA-177) to isolate these flu causing viruses; OC 43 and 229E.</a:t>
            </a:r>
          </a:p>
          <a:p>
            <a:pPr eaLnBrk="1" hangingPunct="1">
              <a:buFont typeface="Wingdings" charset="2"/>
              <a:buBlip>
                <a:blip r:embed="rId2"/>
              </a:buBlip>
              <a:defRPr/>
            </a:pPr>
            <a:r>
              <a:rPr lang="en-US" sz="2400" dirty="0" smtClean="0"/>
              <a:t>In studies done in USA, these flu causing viruses could be isolated from18.4% of specimens but </a:t>
            </a:r>
            <a:r>
              <a:rPr lang="en-US" sz="2400" dirty="0" smtClean="0">
                <a:solidFill>
                  <a:srgbClr val="FFC000"/>
                </a:solidFill>
              </a:rPr>
              <a:t>13% negative specimens when given to volunteers produced disease</a:t>
            </a:r>
            <a:r>
              <a:rPr lang="en-US" sz="2400" dirty="0" smtClean="0"/>
              <a:t>.</a:t>
            </a:r>
          </a:p>
          <a:p>
            <a:pPr eaLnBrk="1" hangingPunct="1">
              <a:buFont typeface="Wingdings" charset="2"/>
              <a:buBlip>
                <a:blip r:embed="rId2"/>
              </a:buBlip>
              <a:defRPr/>
            </a:pPr>
            <a:r>
              <a:rPr lang="en-US" sz="2400" dirty="0" smtClean="0">
                <a:solidFill>
                  <a:srgbClr val="FFC000"/>
                </a:solidFill>
              </a:rPr>
              <a:t>97% infections occurred from Jan-may but small second peak was seen from July-Sept. A cycle of 2-4 years was observed.</a:t>
            </a:r>
          </a:p>
          <a:p>
            <a:pPr eaLnBrk="1" hangingPunct="1">
              <a:buFont typeface="Wingdings" charset="2"/>
              <a:buBlip>
                <a:blip r:embed="rId2"/>
              </a:buBlip>
              <a:defRPr/>
            </a:pPr>
            <a:endParaRPr lang="en-US" sz="2400" dirty="0" smtClean="0"/>
          </a:p>
          <a:p>
            <a:pPr eaLnBrk="1" hangingPunct="1">
              <a:buFont typeface="Wingdings" charset="2"/>
              <a:buBlip>
                <a:blip r:embed="rId2"/>
              </a:buBlip>
              <a:defRPr/>
            </a:pPr>
            <a:endParaRPr lang="en-US" sz="2400" dirty="0" smtClean="0"/>
          </a:p>
          <a:p>
            <a:pPr eaLnBrk="1" hangingPunct="1">
              <a:buFont typeface="Wingdings" charset="2"/>
              <a:buBlip>
                <a:blip r:embed="rId2"/>
              </a:buBlip>
              <a:defRPr/>
            </a:pPr>
            <a:endParaRPr lang="en-US" sz="2400" dirty="0" smtClean="0"/>
          </a:p>
          <a:p>
            <a:pPr eaLnBrk="1" hangingPunct="1">
              <a:buFont typeface="Wingdings" charset="2"/>
              <a:buBlip>
                <a:blip r:embed="rId2"/>
              </a:buBlip>
              <a:defRPr/>
            </a:pPr>
            <a:endParaRPr lang="en-US" sz="2400" dirty="0" smtClean="0"/>
          </a:p>
          <a:p>
            <a:pPr lvl="1" eaLnBrk="1" hangingPunct="1">
              <a:defRPr/>
            </a:pPr>
            <a:endParaRPr 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OMESH BHARTI</a:t>
            </a:r>
          </a:p>
        </p:txBody>
      </p:sp>
      <p:sp>
        <p:nvSpPr>
          <p:cNvPr id="38914" name="Rectangle 2"/>
          <p:cNvSpPr>
            <a:spLocks noGrp="1" noChangeArrowheads="1"/>
          </p:cNvSpPr>
          <p:nvPr>
            <p:ph type="title"/>
          </p:nvPr>
        </p:nvSpPr>
        <p:spPr>
          <a:xfrm>
            <a:off x="457200" y="0"/>
            <a:ext cx="8229600" cy="609600"/>
          </a:xfrm>
        </p:spPr>
        <p:txBody>
          <a:bodyPr/>
          <a:lstStyle/>
          <a:p>
            <a:pPr eaLnBrk="1" hangingPunct="1">
              <a:defRPr/>
            </a:pPr>
            <a:r>
              <a:rPr lang="en-US" sz="2400" dirty="0" smtClean="0">
                <a:solidFill>
                  <a:srgbClr val="FFC000"/>
                </a:solidFill>
              </a:rPr>
              <a:t>Behaviour of previously known Human Corona viruses- OC 43 and 229E</a:t>
            </a:r>
          </a:p>
        </p:txBody>
      </p:sp>
      <p:sp>
        <p:nvSpPr>
          <p:cNvPr id="38915" name="Rectangle 3"/>
          <p:cNvSpPr>
            <a:spLocks noGrp="1" noChangeArrowheads="1"/>
          </p:cNvSpPr>
          <p:nvPr>
            <p:ph type="body" idx="1"/>
          </p:nvPr>
        </p:nvSpPr>
        <p:spPr>
          <a:xfrm>
            <a:off x="0" y="609600"/>
            <a:ext cx="8991600" cy="6248400"/>
          </a:xfrm>
        </p:spPr>
        <p:txBody>
          <a:bodyPr/>
          <a:lstStyle/>
          <a:p>
            <a:pPr eaLnBrk="1" hangingPunct="1">
              <a:buFont typeface="Wingdings" charset="2"/>
              <a:buBlip>
                <a:blip r:embed="rId2"/>
              </a:buBlip>
              <a:defRPr/>
            </a:pPr>
            <a:r>
              <a:rPr lang="en-US" sz="2200" dirty="0" smtClean="0"/>
              <a:t>Spread of corona viruses has been reported due to Aerosol and </a:t>
            </a:r>
            <a:r>
              <a:rPr lang="en-US" sz="2200" dirty="0" smtClean="0">
                <a:solidFill>
                  <a:srgbClr val="FFC000"/>
                </a:solidFill>
              </a:rPr>
              <a:t>large droplets.</a:t>
            </a:r>
          </a:p>
          <a:p>
            <a:pPr eaLnBrk="1" hangingPunct="1">
              <a:buFont typeface="Wingdings" charset="2"/>
              <a:buBlip>
                <a:blip r:embed="rId2"/>
              </a:buBlip>
              <a:defRPr/>
            </a:pPr>
            <a:r>
              <a:rPr lang="en-US" sz="2200" dirty="0" smtClean="0"/>
              <a:t>Despite 19-41% people having Abs to 229E ,corona viruses had     </a:t>
            </a:r>
            <a:r>
              <a:rPr lang="en-US" sz="2200" dirty="0" smtClean="0">
                <a:solidFill>
                  <a:srgbClr val="FFC000"/>
                </a:solidFill>
              </a:rPr>
              <a:t>re-infection </a:t>
            </a:r>
            <a:r>
              <a:rPr lang="en-US" sz="2200" dirty="0" smtClean="0"/>
              <a:t>&amp; illness.</a:t>
            </a:r>
          </a:p>
          <a:p>
            <a:pPr eaLnBrk="1" hangingPunct="1">
              <a:buFont typeface="Wingdings" charset="2"/>
              <a:buBlip>
                <a:blip r:embed="rId2"/>
              </a:buBlip>
              <a:defRPr/>
            </a:pPr>
            <a:r>
              <a:rPr lang="en-US" sz="2200" dirty="0" smtClean="0"/>
              <a:t>Infection with 229E has been </a:t>
            </a:r>
            <a:r>
              <a:rPr lang="en-US" sz="2200" dirty="0" smtClean="0">
                <a:solidFill>
                  <a:srgbClr val="FFC000"/>
                </a:solidFill>
              </a:rPr>
              <a:t>more difficult to demonstrate in children </a:t>
            </a:r>
            <a:r>
              <a:rPr lang="en-US" sz="2200" dirty="0" smtClean="0"/>
              <a:t>than in adults, may be due to poor antibody response to corona viruses in children.</a:t>
            </a:r>
          </a:p>
          <a:p>
            <a:pPr eaLnBrk="1" hangingPunct="1">
              <a:buFont typeface="Wingdings" charset="2"/>
              <a:buBlip>
                <a:blip r:embed="rId2"/>
              </a:buBlip>
              <a:defRPr/>
            </a:pPr>
            <a:r>
              <a:rPr lang="en-US" sz="2200" dirty="0" smtClean="0"/>
              <a:t>These flu causing corona viruses are understood to cause infection after inoculation into human nose and are </a:t>
            </a:r>
            <a:r>
              <a:rPr lang="en-US" sz="2200" dirty="0" smtClean="0">
                <a:solidFill>
                  <a:srgbClr val="FFC000"/>
                </a:solidFill>
              </a:rPr>
              <a:t>most stable at Ph 6 and low temperatures</a:t>
            </a:r>
            <a:r>
              <a:rPr lang="en-US" sz="2200" dirty="0" smtClean="0"/>
              <a:t>. No other route seems possible.</a:t>
            </a:r>
          </a:p>
          <a:p>
            <a:pPr eaLnBrk="1" hangingPunct="1">
              <a:buFont typeface="Wingdings" charset="2"/>
              <a:buBlip>
                <a:blip r:embed="rId2"/>
              </a:buBlip>
              <a:defRPr/>
            </a:pPr>
            <a:r>
              <a:rPr lang="en-US" sz="2200" dirty="0" smtClean="0"/>
              <a:t>Though animal corona viruses are infectious by fecal-oral route.</a:t>
            </a:r>
          </a:p>
          <a:p>
            <a:pPr eaLnBrk="1" hangingPunct="1">
              <a:buFont typeface="Wingdings" charset="2"/>
              <a:buBlip>
                <a:blip r:embed="rId2"/>
              </a:buBlip>
              <a:defRPr/>
            </a:pPr>
            <a:r>
              <a:rPr lang="en-US" sz="2200" dirty="0" smtClean="0"/>
              <a:t>There has not been any evidence of any </a:t>
            </a:r>
            <a:r>
              <a:rPr lang="en-US" sz="2200" dirty="0" smtClean="0">
                <a:solidFill>
                  <a:srgbClr val="FFC000"/>
                </a:solidFill>
              </a:rPr>
              <a:t>animal reservoir/vector </a:t>
            </a:r>
            <a:r>
              <a:rPr lang="en-US" sz="2200" dirty="0" smtClean="0"/>
              <a:t>in maintenance of infection or transmission of human corona viruses. Each animal corona viruses appears to be restricted to its own species except finding of Abs to infectious Bronchitis Virus(IBV) among poultry handlers which </a:t>
            </a:r>
            <a:r>
              <a:rPr lang="en-US" sz="2200" dirty="0" smtClean="0">
                <a:solidFill>
                  <a:srgbClr val="FFC000"/>
                </a:solidFill>
              </a:rPr>
              <a:t>may be beginning of evolution towards infecting humans.</a:t>
            </a:r>
          </a:p>
          <a:p>
            <a:pPr eaLnBrk="1" hangingPunct="1">
              <a:buFont typeface="Wingdings" charset="2"/>
              <a:buBlip>
                <a:blip r:embed="rId2"/>
              </a:buBlip>
              <a:defRPr/>
            </a:pPr>
            <a:endParaRPr lang="en-US" sz="2200" dirty="0" smtClean="0"/>
          </a:p>
          <a:p>
            <a:pPr lvl="1" eaLnBrk="1" hangingPunct="1">
              <a:defRPr/>
            </a:pPr>
            <a:endParaRPr lang="en-US"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OMESH BHARTI</a:t>
            </a:r>
          </a:p>
        </p:txBody>
      </p:sp>
      <p:sp>
        <p:nvSpPr>
          <p:cNvPr id="38914" name="Rectangle 2"/>
          <p:cNvSpPr>
            <a:spLocks noGrp="1" noChangeArrowheads="1"/>
          </p:cNvSpPr>
          <p:nvPr>
            <p:ph type="title"/>
          </p:nvPr>
        </p:nvSpPr>
        <p:spPr>
          <a:xfrm>
            <a:off x="457200" y="228600"/>
            <a:ext cx="8229600" cy="685800"/>
          </a:xfrm>
        </p:spPr>
        <p:txBody>
          <a:bodyPr/>
          <a:lstStyle/>
          <a:p>
            <a:pPr eaLnBrk="1" hangingPunct="1">
              <a:defRPr/>
            </a:pPr>
            <a:r>
              <a:rPr lang="en-US" sz="2800" dirty="0" smtClean="0">
                <a:solidFill>
                  <a:srgbClr val="FFC000"/>
                </a:solidFill>
              </a:rPr>
              <a:t>Behaviour of previously known Human Corona viruses- OC 43 and 229E</a:t>
            </a:r>
          </a:p>
        </p:txBody>
      </p:sp>
      <p:sp>
        <p:nvSpPr>
          <p:cNvPr id="38915" name="Rectangle 3"/>
          <p:cNvSpPr>
            <a:spLocks noGrp="1" noChangeArrowheads="1"/>
          </p:cNvSpPr>
          <p:nvPr>
            <p:ph type="body" idx="1"/>
          </p:nvPr>
        </p:nvSpPr>
        <p:spPr>
          <a:xfrm>
            <a:off x="0" y="1219200"/>
            <a:ext cx="9144000" cy="5638800"/>
          </a:xfrm>
        </p:spPr>
        <p:txBody>
          <a:bodyPr/>
          <a:lstStyle/>
          <a:p>
            <a:pPr eaLnBrk="1" hangingPunct="1">
              <a:buFont typeface="Wingdings" charset="2"/>
              <a:buBlip>
                <a:blip r:embed="rId2"/>
              </a:buBlip>
              <a:defRPr/>
            </a:pPr>
            <a:r>
              <a:rPr lang="en-US" sz="2800" dirty="0" smtClean="0"/>
              <a:t>IBV, Corona viruses were known to exhibit </a:t>
            </a:r>
            <a:r>
              <a:rPr lang="en-US" sz="2800" dirty="0" err="1" smtClean="0">
                <a:solidFill>
                  <a:srgbClr val="FFC000"/>
                </a:solidFill>
              </a:rPr>
              <a:t>haemagglutination</a:t>
            </a:r>
            <a:r>
              <a:rPr lang="en-US" sz="2800" dirty="0" smtClean="0"/>
              <a:t> but no such phenomenon was seen for human strains until OC 38 and OC 43 were adapted to mice and found to be directly and specifically agglutinate RBCs of chicken, rat and mice.</a:t>
            </a:r>
          </a:p>
          <a:p>
            <a:pPr eaLnBrk="1" hangingPunct="1">
              <a:buFont typeface="Wingdings" charset="2"/>
              <a:buBlip>
                <a:blip r:embed="rId2"/>
              </a:buBlip>
              <a:defRPr/>
            </a:pPr>
            <a:r>
              <a:rPr lang="en-US" sz="2800" dirty="0" smtClean="0"/>
              <a:t>Corona viruses have been found to be in </a:t>
            </a:r>
            <a:r>
              <a:rPr lang="en-US" sz="2800" dirty="0" smtClean="0">
                <a:solidFill>
                  <a:srgbClr val="FFC000"/>
                </a:solidFill>
              </a:rPr>
              <a:t>stools </a:t>
            </a:r>
            <a:r>
              <a:rPr lang="en-US" sz="2800" dirty="0" smtClean="0"/>
              <a:t>of persons with diarrhea.</a:t>
            </a:r>
          </a:p>
          <a:p>
            <a:pPr eaLnBrk="1" hangingPunct="1">
              <a:buFont typeface="Wingdings" charset="2"/>
              <a:buBlip>
                <a:blip r:embed="rId2"/>
              </a:buBlip>
              <a:defRPr/>
            </a:pPr>
            <a:r>
              <a:rPr lang="en-US" sz="2800" dirty="0" smtClean="0"/>
              <a:t>Multiple sclerosis has been suggested to be possibly </a:t>
            </a:r>
            <a:r>
              <a:rPr lang="en-US" sz="2800" dirty="0" err="1" smtClean="0">
                <a:solidFill>
                  <a:srgbClr val="FFC000"/>
                </a:solidFill>
              </a:rPr>
              <a:t>neurotropic</a:t>
            </a:r>
            <a:r>
              <a:rPr lang="en-US" sz="2800" dirty="0" smtClean="0">
                <a:solidFill>
                  <a:srgbClr val="FFC000"/>
                </a:solidFill>
              </a:rPr>
              <a:t> animal corona viruses</a:t>
            </a:r>
            <a:r>
              <a:rPr lang="en-US" sz="2800" dirty="0" smtClean="0"/>
              <a:t>.</a:t>
            </a:r>
          </a:p>
          <a:p>
            <a:pPr eaLnBrk="1" hangingPunct="1">
              <a:buFont typeface="Wingdings" charset="2"/>
              <a:buBlip>
                <a:blip r:embed="rId2"/>
              </a:buBlip>
              <a:defRPr/>
            </a:pPr>
            <a:r>
              <a:rPr lang="en-US" sz="2800" dirty="0" smtClean="0"/>
              <a:t>Some corona virus particle have been observed in </a:t>
            </a:r>
            <a:r>
              <a:rPr lang="en-US" sz="2800" dirty="0" smtClean="0">
                <a:solidFill>
                  <a:srgbClr val="FFC000"/>
                </a:solidFill>
              </a:rPr>
              <a:t>renal biopsies </a:t>
            </a:r>
            <a:r>
              <a:rPr lang="en-US" sz="2800" dirty="0" smtClean="0"/>
              <a:t>of cases of endemic nephropathy.</a:t>
            </a:r>
          </a:p>
          <a:p>
            <a:pPr eaLnBrk="1" hangingPunct="1">
              <a:buFont typeface="Wingdings" charset="2"/>
              <a:buBlip>
                <a:blip r:embed="rId2"/>
              </a:buBlip>
              <a:defRPr/>
            </a:pPr>
            <a:endParaRPr lang="en-US" sz="2800" dirty="0" smtClean="0"/>
          </a:p>
          <a:p>
            <a:pPr eaLnBrk="1" hangingPunct="1">
              <a:buFont typeface="Wingdings" charset="2"/>
              <a:buBlip>
                <a:blip r:embed="rId2"/>
              </a:buBlip>
              <a:defRPr/>
            </a:pPr>
            <a:endParaRPr lang="en-US" sz="2800" dirty="0" smtClean="0"/>
          </a:p>
          <a:p>
            <a:pPr eaLnBrk="1" hangingPunct="1">
              <a:buFont typeface="Wingdings" charset="2"/>
              <a:buBlip>
                <a:blip r:embed="rId2"/>
              </a:buBlip>
              <a:defRPr/>
            </a:pPr>
            <a:endParaRPr lang="en-US" sz="2800" dirty="0" smtClean="0"/>
          </a:p>
          <a:p>
            <a:pPr lvl="1" eaLnBrk="1" hangingPunct="1">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OMESH BHARTI</a:t>
            </a:r>
          </a:p>
        </p:txBody>
      </p:sp>
      <p:sp>
        <p:nvSpPr>
          <p:cNvPr id="38914" name="Rectangle 2"/>
          <p:cNvSpPr>
            <a:spLocks noGrp="1" noChangeArrowheads="1"/>
          </p:cNvSpPr>
          <p:nvPr>
            <p:ph type="title"/>
          </p:nvPr>
        </p:nvSpPr>
        <p:spPr>
          <a:xfrm>
            <a:off x="457200" y="0"/>
            <a:ext cx="8229600" cy="609600"/>
          </a:xfrm>
        </p:spPr>
        <p:txBody>
          <a:bodyPr/>
          <a:lstStyle/>
          <a:p>
            <a:pPr eaLnBrk="1" hangingPunct="1">
              <a:defRPr/>
            </a:pPr>
            <a:r>
              <a:rPr lang="en-US" sz="2800" dirty="0" smtClean="0">
                <a:solidFill>
                  <a:srgbClr val="FFC000"/>
                </a:solidFill>
              </a:rPr>
              <a:t>Behaviour of previously known Human Corona viruses- OC 43 and 229E</a:t>
            </a:r>
          </a:p>
        </p:txBody>
      </p:sp>
      <p:sp>
        <p:nvSpPr>
          <p:cNvPr id="38915" name="Rectangle 3"/>
          <p:cNvSpPr>
            <a:spLocks noGrp="1" noChangeArrowheads="1"/>
          </p:cNvSpPr>
          <p:nvPr>
            <p:ph type="body" idx="1"/>
          </p:nvPr>
        </p:nvSpPr>
        <p:spPr>
          <a:xfrm>
            <a:off x="0" y="609600"/>
            <a:ext cx="9296400" cy="6400800"/>
          </a:xfrm>
        </p:spPr>
        <p:txBody>
          <a:bodyPr/>
          <a:lstStyle/>
          <a:p>
            <a:pPr eaLnBrk="1" hangingPunct="1">
              <a:buFont typeface="Wingdings" charset="2"/>
              <a:buBlip>
                <a:blip r:embed="rId2"/>
              </a:buBlip>
              <a:defRPr/>
            </a:pPr>
            <a:r>
              <a:rPr lang="en-US" sz="2400" dirty="0" smtClean="0">
                <a:solidFill>
                  <a:srgbClr val="FF0000"/>
                </a:solidFill>
              </a:rPr>
              <a:t>Most strange behaviour of corona viruses is re-infection despite antibodies.</a:t>
            </a:r>
          </a:p>
          <a:p>
            <a:pPr eaLnBrk="1" hangingPunct="1">
              <a:buFont typeface="Wingdings" charset="2"/>
              <a:buBlip>
                <a:blip r:embed="rId2"/>
              </a:buBlip>
              <a:defRPr/>
            </a:pPr>
            <a:r>
              <a:rPr lang="en-US" sz="2400" dirty="0" smtClean="0"/>
              <a:t>In a study among children in Atlanta, 81.5% of those infected with OC 43 actually had OC 43 N antibodies but these </a:t>
            </a:r>
            <a:r>
              <a:rPr lang="en-US" sz="2400" dirty="0" smtClean="0">
                <a:solidFill>
                  <a:srgbClr val="FFC000"/>
                </a:solidFill>
              </a:rPr>
              <a:t>antibodies did not appear to modify the  severity of illness.</a:t>
            </a:r>
          </a:p>
          <a:p>
            <a:pPr eaLnBrk="1" hangingPunct="1">
              <a:buFont typeface="Wingdings" charset="2"/>
              <a:buBlip>
                <a:blip r:embed="rId2"/>
              </a:buBlip>
              <a:defRPr/>
            </a:pPr>
            <a:r>
              <a:rPr lang="en-US" sz="2400" dirty="0" smtClean="0"/>
              <a:t>May be, mucosal secretary </a:t>
            </a:r>
            <a:r>
              <a:rPr lang="en-US" sz="2400" dirty="0" err="1" smtClean="0"/>
              <a:t>IgA</a:t>
            </a:r>
            <a:r>
              <a:rPr lang="en-US" sz="2400" dirty="0" smtClean="0"/>
              <a:t> antibodies  play a more robust role in protection from corona viruses than those in serum as corona viruses infect surface of the respiratory tract.</a:t>
            </a:r>
          </a:p>
          <a:p>
            <a:pPr eaLnBrk="1" hangingPunct="1">
              <a:buFont typeface="Wingdings" charset="2"/>
              <a:buBlip>
                <a:blip r:embed="rId2"/>
              </a:buBlip>
              <a:defRPr/>
            </a:pPr>
            <a:r>
              <a:rPr lang="en-US" sz="2400" dirty="0" smtClean="0"/>
              <a:t>This was proved in March 2020 publication on MERS-</a:t>
            </a:r>
            <a:r>
              <a:rPr lang="en-US" sz="2400" dirty="0" err="1" smtClean="0"/>
              <a:t>CoV</a:t>
            </a:r>
            <a:r>
              <a:rPr lang="en-US" sz="2400" dirty="0" smtClean="0"/>
              <a:t> candidate vaccine by Li et.al. whereas “A single intranasal administration of 104 PFU PIV5-MERS-S provided complete protection against a lethal challenge with mouse-adapted MERS-</a:t>
            </a:r>
            <a:r>
              <a:rPr lang="en-US" sz="2400" dirty="0" err="1" smtClean="0"/>
              <a:t>CoV</a:t>
            </a:r>
            <a:r>
              <a:rPr lang="en-US" sz="2400" dirty="0" smtClean="0"/>
              <a:t> (</a:t>
            </a:r>
            <a:r>
              <a:rPr lang="en-US" sz="2400" dirty="0" err="1" smtClean="0"/>
              <a:t>MERSma</a:t>
            </a:r>
            <a:r>
              <a:rPr lang="en-US" sz="2400" dirty="0" smtClean="0"/>
              <a:t> 6.1.2) and improved virus clearance in the lung. In comparison, single-dose intramuscular immunization with 106 PFU UV-inactivated </a:t>
            </a:r>
            <a:r>
              <a:rPr lang="en-US" sz="2400" dirty="0" err="1" smtClean="0"/>
              <a:t>MERSma</a:t>
            </a:r>
            <a:r>
              <a:rPr lang="en-US" sz="2400" dirty="0" smtClean="0"/>
              <a:t> 6.1.2 mixed with </a:t>
            </a:r>
            <a:r>
              <a:rPr lang="en-US" sz="2400" dirty="0" err="1" smtClean="0"/>
              <a:t>Imject</a:t>
            </a:r>
            <a:r>
              <a:rPr lang="en-US" sz="2400" dirty="0" smtClean="0"/>
              <a:t> alum provided protection to only 25% of immunized mice. </a:t>
            </a:r>
          </a:p>
          <a:p>
            <a:pPr eaLnBrk="1" hangingPunct="1">
              <a:buFont typeface="Wingdings" charset="2"/>
              <a:buBlip>
                <a:blip r:embed="rId2"/>
              </a:buBlip>
              <a:defRPr/>
            </a:pPr>
            <a:endParaRPr lang="en-US" sz="2400" dirty="0" smtClean="0"/>
          </a:p>
          <a:p>
            <a:pPr eaLnBrk="1" hangingPunct="1">
              <a:buFont typeface="Wingdings" charset="2"/>
              <a:buBlip>
                <a:blip r:embed="rId2"/>
              </a:buBlip>
              <a:defRPr/>
            </a:pPr>
            <a:endParaRPr lang="en-US" sz="2400" dirty="0" smtClean="0"/>
          </a:p>
          <a:p>
            <a:pPr eaLnBrk="1" hangingPunct="1">
              <a:buFont typeface="Wingdings" charset="2"/>
              <a:buBlip>
                <a:blip r:embed="rId2"/>
              </a:buBlip>
              <a:defRPr/>
            </a:pPr>
            <a:endParaRPr lang="en-US" sz="2400" dirty="0" smtClean="0"/>
          </a:p>
          <a:p>
            <a:pPr lvl="1" eaLnBrk="1" hangingPunct="1">
              <a:defRPr/>
            </a:pP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OMESH BHARTI</a:t>
            </a:r>
          </a:p>
        </p:txBody>
      </p:sp>
      <p:sp>
        <p:nvSpPr>
          <p:cNvPr id="38914" name="Rectangle 2"/>
          <p:cNvSpPr>
            <a:spLocks noGrp="1" noChangeArrowheads="1"/>
          </p:cNvSpPr>
          <p:nvPr>
            <p:ph type="title"/>
          </p:nvPr>
        </p:nvSpPr>
        <p:spPr>
          <a:xfrm>
            <a:off x="457200" y="152400"/>
            <a:ext cx="8229600" cy="838200"/>
          </a:xfrm>
        </p:spPr>
        <p:txBody>
          <a:bodyPr/>
          <a:lstStyle/>
          <a:p>
            <a:r>
              <a:rPr lang="en-US" sz="2000" b="1" dirty="0">
                <a:solidFill>
                  <a:srgbClr val="FFC000"/>
                </a:solidFill>
                <a:effectLst/>
              </a:rPr>
              <a:t>Evolution of infectious bronchitis </a:t>
            </a:r>
            <a:r>
              <a:rPr lang="en-US" sz="2000" b="1" dirty="0" smtClean="0">
                <a:solidFill>
                  <a:srgbClr val="FFC000"/>
                </a:solidFill>
                <a:effectLst/>
              </a:rPr>
              <a:t>virus (IPV) </a:t>
            </a:r>
            <a:r>
              <a:rPr lang="en-US" sz="2000" b="1" dirty="0">
                <a:solidFill>
                  <a:srgbClr val="FFC000"/>
                </a:solidFill>
                <a:effectLst/>
              </a:rPr>
              <a:t>in the field after homologous vaccination </a:t>
            </a:r>
            <a:r>
              <a:rPr lang="en-US" sz="2000" b="1" dirty="0" smtClean="0">
                <a:solidFill>
                  <a:srgbClr val="FFC000"/>
                </a:solidFill>
                <a:effectLst/>
              </a:rPr>
              <a:t>introduction and evolution of new strains</a:t>
            </a:r>
            <a:endParaRPr lang="en-US" sz="2000" b="1" dirty="0">
              <a:solidFill>
                <a:srgbClr val="FFC000"/>
              </a:solidFill>
              <a:effectLst/>
            </a:endParaRPr>
          </a:p>
        </p:txBody>
      </p:sp>
      <p:sp>
        <p:nvSpPr>
          <p:cNvPr id="38915" name="Rectangle 3"/>
          <p:cNvSpPr>
            <a:spLocks noGrp="1" noChangeArrowheads="1"/>
          </p:cNvSpPr>
          <p:nvPr>
            <p:ph type="body" idx="1"/>
          </p:nvPr>
        </p:nvSpPr>
        <p:spPr>
          <a:xfrm>
            <a:off x="0" y="914400"/>
            <a:ext cx="9144000" cy="6248400"/>
          </a:xfrm>
        </p:spPr>
        <p:txBody>
          <a:bodyPr/>
          <a:lstStyle/>
          <a:p>
            <a:pPr eaLnBrk="1" hangingPunct="1">
              <a:buFont typeface="Wingdings" charset="2"/>
              <a:buBlip>
                <a:blip r:embed="rId2"/>
              </a:buBlip>
              <a:defRPr/>
            </a:pPr>
            <a:r>
              <a:rPr lang="en-US" sz="2400" dirty="0" smtClean="0"/>
              <a:t>In </a:t>
            </a:r>
            <a:r>
              <a:rPr lang="en-US" sz="2400" dirty="0"/>
              <a:t>a recent study by Giovanni </a:t>
            </a:r>
            <a:r>
              <a:rPr lang="en-US" sz="2400" dirty="0" err="1" smtClean="0"/>
              <a:t>Franzo</a:t>
            </a:r>
            <a:r>
              <a:rPr lang="en-US" sz="2400" dirty="0" smtClean="0"/>
              <a:t> et.al. published </a:t>
            </a:r>
            <a:r>
              <a:rPr lang="en-US" sz="2400" dirty="0"/>
              <a:t>in Veterinary Research on Nov </a:t>
            </a:r>
            <a:r>
              <a:rPr lang="en-US" sz="2400" dirty="0" smtClean="0"/>
              <a:t>2019, the authors note that;</a:t>
            </a:r>
          </a:p>
          <a:p>
            <a:pPr lvl="2" eaLnBrk="1" hangingPunct="1">
              <a:buFont typeface="Wingdings" charset="2"/>
              <a:buBlip>
                <a:blip r:embed="rId2"/>
              </a:buBlip>
              <a:defRPr/>
            </a:pPr>
            <a:r>
              <a:rPr lang="en-US" sz="1600" dirty="0">
                <a:effectLst/>
              </a:rPr>
              <a:t>Infectious bronchitis virus (IBV) is a widespread avian coronavirus, whose control relies mainly on extensive vaccine </a:t>
            </a:r>
            <a:r>
              <a:rPr lang="en-US" sz="1600" dirty="0" smtClean="0">
                <a:effectLst/>
              </a:rPr>
              <a:t>administration</a:t>
            </a:r>
          </a:p>
          <a:p>
            <a:pPr lvl="2" eaLnBrk="1" hangingPunct="1">
              <a:buFont typeface="Wingdings" charset="2"/>
              <a:buBlip>
                <a:blip r:embed="rId2"/>
              </a:buBlip>
              <a:defRPr/>
            </a:pPr>
            <a:r>
              <a:rPr lang="en-US" sz="1600" dirty="0">
                <a:effectLst/>
              </a:rPr>
              <a:t>Unfortunately, the </a:t>
            </a:r>
            <a:r>
              <a:rPr lang="en-US" sz="1600" dirty="0">
                <a:solidFill>
                  <a:srgbClr val="FFC000"/>
                </a:solidFill>
                <a:effectLst/>
              </a:rPr>
              <a:t>continuous emergence of new vaccine-immunity escaping variants </a:t>
            </a:r>
            <a:r>
              <a:rPr lang="en-US" sz="1600" dirty="0">
                <a:effectLst/>
              </a:rPr>
              <a:t>prompts the development of new vaccines</a:t>
            </a:r>
            <a:r>
              <a:rPr lang="en-US" sz="1600" dirty="0" smtClean="0">
                <a:effectLst/>
              </a:rPr>
              <a:t>.</a:t>
            </a:r>
          </a:p>
          <a:p>
            <a:pPr lvl="2" eaLnBrk="1" hangingPunct="1">
              <a:buFont typeface="Wingdings" charset="2"/>
              <a:buBlip>
                <a:blip r:embed="rId2"/>
              </a:buBlip>
              <a:defRPr/>
            </a:pPr>
            <a:r>
              <a:rPr lang="en-US" sz="1600" dirty="0">
                <a:effectLst/>
              </a:rPr>
              <a:t>In the present work, a molecular epidemiology study was performed to evaluate the potential role of homologous vaccination in driving IBV evolution</a:t>
            </a:r>
            <a:r>
              <a:rPr lang="en-US" sz="1600" dirty="0" smtClean="0">
                <a:effectLst/>
              </a:rPr>
              <a:t>.</a:t>
            </a:r>
          </a:p>
          <a:p>
            <a:pPr lvl="2" eaLnBrk="1" hangingPunct="1">
              <a:buFont typeface="Wingdings" charset="2"/>
              <a:buBlip>
                <a:blip r:embed="rId2"/>
              </a:buBlip>
              <a:defRPr/>
            </a:pPr>
            <a:r>
              <a:rPr lang="en-US" sz="1600" dirty="0">
                <a:effectLst/>
              </a:rPr>
              <a:t>Natural selection was detected essentially on sites located on the protein surface, within or nearby domains involved in viral attachment or related functions</a:t>
            </a:r>
            <a:r>
              <a:rPr lang="en-US" sz="1600" dirty="0" smtClean="0">
                <a:effectLst/>
              </a:rPr>
              <a:t>.</a:t>
            </a:r>
          </a:p>
          <a:p>
            <a:pPr lvl="2" eaLnBrk="1" hangingPunct="1">
              <a:buFont typeface="Wingdings" charset="2"/>
              <a:buBlip>
                <a:blip r:embed="rId2"/>
              </a:buBlip>
              <a:defRPr/>
            </a:pPr>
            <a:r>
              <a:rPr lang="en-US" sz="1600" dirty="0">
                <a:effectLst/>
              </a:rPr>
              <a:t>This evidence strongly supports the action of vaccine-induced immunity in conditioning viral evolution, potentially leading to the emergence of </a:t>
            </a:r>
            <a:r>
              <a:rPr lang="en-US" sz="1600" dirty="0">
                <a:solidFill>
                  <a:srgbClr val="FFC000"/>
                </a:solidFill>
                <a:effectLst/>
              </a:rPr>
              <a:t>new vaccine-escape variants</a:t>
            </a:r>
            <a:r>
              <a:rPr lang="en-US" sz="1600" dirty="0" smtClean="0">
                <a:solidFill>
                  <a:srgbClr val="FFC000"/>
                </a:solidFill>
                <a:effectLst/>
              </a:rPr>
              <a:t>.</a:t>
            </a:r>
          </a:p>
          <a:p>
            <a:pPr lvl="2" eaLnBrk="1" hangingPunct="1">
              <a:buFont typeface="Wingdings" charset="2"/>
              <a:buBlip>
                <a:blip r:embed="rId2"/>
              </a:buBlip>
              <a:defRPr/>
            </a:pPr>
            <a:r>
              <a:rPr lang="en-US" sz="1600" dirty="0">
                <a:effectLst/>
              </a:rPr>
              <a:t>The great plasticity of rapidly-evolving RNA-viruses in response to human intervention, which extends beyond the poultry industry, is demonstrated, claiming further attention due to their relevance for animal and especially human health</a:t>
            </a:r>
            <a:r>
              <a:rPr lang="en-US" sz="1600" dirty="0" smtClean="0">
                <a:effectLst/>
              </a:rPr>
              <a:t>.</a:t>
            </a:r>
          </a:p>
          <a:p>
            <a:pPr lvl="2" eaLnBrk="1" hangingPunct="1">
              <a:buFont typeface="Wingdings" charset="2"/>
              <a:buBlip>
                <a:blip r:embed="rId2"/>
              </a:buBlip>
              <a:defRPr/>
            </a:pPr>
            <a:r>
              <a:rPr lang="en-US" sz="1600" dirty="0">
                <a:solidFill>
                  <a:srgbClr val="FFC000"/>
                </a:solidFill>
                <a:effectLst/>
              </a:rPr>
              <a:t>Rapidly-evolving RNA viruses seem particularly favored in the arms race against human treatments because of their ability to quickly explore the fitness landscape and new evolution </a:t>
            </a:r>
            <a:r>
              <a:rPr lang="en-US" sz="1600" dirty="0" smtClean="0">
                <a:solidFill>
                  <a:srgbClr val="FFC000"/>
                </a:solidFill>
                <a:effectLst/>
              </a:rPr>
              <a:t>pathways</a:t>
            </a:r>
          </a:p>
          <a:p>
            <a:pPr lvl="2" eaLnBrk="1" hangingPunct="1">
              <a:buFont typeface="Wingdings" charset="2"/>
              <a:buBlip>
                <a:blip r:embed="rId2"/>
              </a:buBlip>
              <a:defRPr/>
            </a:pPr>
            <a:r>
              <a:rPr lang="en-US" sz="1600" dirty="0">
                <a:effectLst/>
              </a:rPr>
              <a:t>Therefore, </a:t>
            </a:r>
            <a:r>
              <a:rPr lang="en-US" sz="1600" dirty="0">
                <a:solidFill>
                  <a:srgbClr val="FFC000"/>
                </a:solidFill>
                <a:effectLst/>
              </a:rPr>
              <a:t>the benefits of heterologous versus homologous vaccination </a:t>
            </a:r>
            <a:r>
              <a:rPr lang="en-US" sz="1600" dirty="0">
                <a:effectLst/>
              </a:rPr>
              <a:t>in terms of vaccine-escape induction should be carefully evaluated</a:t>
            </a:r>
            <a:endParaRPr lang="en-US" sz="1600" dirty="0" smtClean="0">
              <a:solidFill>
                <a:srgbClr val="FFC000"/>
              </a:solidFill>
            </a:endParaRPr>
          </a:p>
          <a:p>
            <a:pPr eaLnBrk="1" hangingPunct="1">
              <a:buFont typeface="Wingdings" charset="2"/>
              <a:buBlip>
                <a:blip r:embed="rId2"/>
              </a:buBlip>
              <a:defRPr/>
            </a:pPr>
            <a:endParaRPr lang="en-US" sz="2400" dirty="0" smtClean="0"/>
          </a:p>
          <a:p>
            <a:pPr eaLnBrk="1" hangingPunct="1">
              <a:buFont typeface="Wingdings" charset="2"/>
              <a:buBlip>
                <a:blip r:embed="rId2"/>
              </a:buBlip>
              <a:defRPr/>
            </a:pPr>
            <a:endParaRPr lang="en-US" sz="2400" dirty="0" smtClean="0"/>
          </a:p>
          <a:p>
            <a:pPr eaLnBrk="1" hangingPunct="1">
              <a:buFont typeface="Wingdings" charset="2"/>
              <a:buBlip>
                <a:blip r:embed="rId2"/>
              </a:buBlip>
              <a:defRPr/>
            </a:pPr>
            <a:endParaRPr lang="en-US" sz="2400" dirty="0" smtClean="0"/>
          </a:p>
          <a:p>
            <a:pPr eaLnBrk="1" hangingPunct="1">
              <a:buFont typeface="Wingdings" charset="2"/>
              <a:buBlip>
                <a:blip r:embed="rId2"/>
              </a:buBlip>
              <a:defRPr/>
            </a:pPr>
            <a:endParaRPr lang="en-US" sz="2400" dirty="0" smtClean="0"/>
          </a:p>
          <a:p>
            <a:pPr lvl="1" eaLnBrk="1" hangingPunct="1">
              <a:defRPr/>
            </a:pPr>
            <a:endParaRPr lang="en-US" sz="2400" dirty="0" smtClean="0"/>
          </a:p>
        </p:txBody>
      </p:sp>
    </p:spTree>
    <p:extLst>
      <p:ext uri="{BB962C8B-B14F-4D97-AF65-F5344CB8AC3E}">
        <p14:creationId xmlns:p14="http://schemas.microsoft.com/office/powerpoint/2010/main" val="2659427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OMESH BHARTI</a:t>
            </a:r>
          </a:p>
        </p:txBody>
      </p:sp>
      <p:sp>
        <p:nvSpPr>
          <p:cNvPr id="38914" name="Rectangle 2"/>
          <p:cNvSpPr>
            <a:spLocks noGrp="1" noChangeArrowheads="1"/>
          </p:cNvSpPr>
          <p:nvPr>
            <p:ph type="title"/>
          </p:nvPr>
        </p:nvSpPr>
        <p:spPr>
          <a:xfrm>
            <a:off x="457200" y="0"/>
            <a:ext cx="8229600" cy="609600"/>
          </a:xfrm>
        </p:spPr>
        <p:txBody>
          <a:bodyPr/>
          <a:lstStyle/>
          <a:p>
            <a:pPr eaLnBrk="1" hangingPunct="1">
              <a:defRPr/>
            </a:pPr>
            <a:r>
              <a:rPr lang="en-US" sz="2800" dirty="0" smtClean="0">
                <a:solidFill>
                  <a:srgbClr val="FFC000"/>
                </a:solidFill>
              </a:rPr>
              <a:t>Behaviour of SARS-CoV-2 (COVID 19)</a:t>
            </a:r>
          </a:p>
        </p:txBody>
      </p:sp>
      <p:sp>
        <p:nvSpPr>
          <p:cNvPr id="38915" name="Rectangle 3"/>
          <p:cNvSpPr>
            <a:spLocks noGrp="1" noChangeArrowheads="1"/>
          </p:cNvSpPr>
          <p:nvPr>
            <p:ph type="body" idx="1"/>
          </p:nvPr>
        </p:nvSpPr>
        <p:spPr>
          <a:xfrm>
            <a:off x="0" y="533400"/>
            <a:ext cx="9144000" cy="6477000"/>
          </a:xfrm>
        </p:spPr>
        <p:txBody>
          <a:bodyPr/>
          <a:lstStyle/>
          <a:p>
            <a:pPr eaLnBrk="1" hangingPunct="1">
              <a:buBlip>
                <a:blip r:embed="rId2"/>
              </a:buBlip>
              <a:defRPr/>
            </a:pPr>
            <a:r>
              <a:rPr lang="en-US" sz="1950" dirty="0" smtClean="0"/>
              <a:t>The </a:t>
            </a:r>
            <a:r>
              <a:rPr lang="en-US" sz="1950" dirty="0"/>
              <a:t>S gene of SARS-CoV-2 appears highly divergent to other </a:t>
            </a:r>
            <a:r>
              <a:rPr lang="en-US" sz="1950" dirty="0" err="1"/>
              <a:t>CoVs</a:t>
            </a:r>
            <a:r>
              <a:rPr lang="en-US" sz="1950" dirty="0"/>
              <a:t>, with less than </a:t>
            </a:r>
            <a:r>
              <a:rPr lang="en-US" sz="1950" dirty="0">
                <a:solidFill>
                  <a:srgbClr val="FFC000"/>
                </a:solidFill>
              </a:rPr>
              <a:t>75%</a:t>
            </a:r>
            <a:r>
              <a:rPr lang="en-US" sz="1950" dirty="0"/>
              <a:t> nucleotide sequence identity to all previously described SARS-</a:t>
            </a:r>
            <a:r>
              <a:rPr lang="en-US" sz="1950" dirty="0" err="1"/>
              <a:t>CoVs</a:t>
            </a:r>
            <a:r>
              <a:rPr lang="en-US" sz="1950" dirty="0"/>
              <a:t>.</a:t>
            </a:r>
          </a:p>
          <a:p>
            <a:pPr eaLnBrk="1" hangingPunct="1">
              <a:buFont typeface="Wingdings" charset="2"/>
              <a:buBlip>
                <a:blip r:embed="rId2"/>
              </a:buBlip>
              <a:defRPr/>
            </a:pPr>
            <a:r>
              <a:rPr lang="en-US" sz="1950" dirty="0" smtClean="0">
                <a:effectLst/>
              </a:rPr>
              <a:t>In </a:t>
            </a:r>
            <a:r>
              <a:rPr lang="en-US" sz="1950" dirty="0">
                <a:effectLst/>
              </a:rPr>
              <a:t>another study by </a:t>
            </a:r>
            <a:r>
              <a:rPr lang="en-US" sz="1950" dirty="0" err="1">
                <a:effectLst/>
              </a:rPr>
              <a:t>Yadi</a:t>
            </a:r>
            <a:r>
              <a:rPr lang="en-US" sz="1950" dirty="0">
                <a:effectLst/>
              </a:rPr>
              <a:t> </a:t>
            </a:r>
            <a:r>
              <a:rPr lang="en-US" sz="1950" dirty="0" smtClean="0">
                <a:effectLst/>
              </a:rPr>
              <a:t>Zhou et.al., the </a:t>
            </a:r>
            <a:r>
              <a:rPr lang="en-US" sz="1950" dirty="0">
                <a:effectLst/>
              </a:rPr>
              <a:t>envelope and </a:t>
            </a:r>
            <a:r>
              <a:rPr lang="en-US" sz="1950" dirty="0" err="1">
                <a:effectLst/>
              </a:rPr>
              <a:t>nucleocapsid</a:t>
            </a:r>
            <a:r>
              <a:rPr lang="en-US" sz="1950" dirty="0">
                <a:effectLst/>
              </a:rPr>
              <a:t> </a:t>
            </a:r>
            <a:r>
              <a:rPr lang="en-US" sz="1950" dirty="0" smtClean="0">
                <a:effectLst/>
              </a:rPr>
              <a:t>proteins </a:t>
            </a:r>
            <a:r>
              <a:rPr lang="en-US" sz="1950" dirty="0">
                <a:effectLst/>
              </a:rPr>
              <a:t>of </a:t>
            </a:r>
            <a:r>
              <a:rPr lang="en-US" sz="1950" dirty="0" smtClean="0">
                <a:effectLst/>
              </a:rPr>
              <a:t>SARS-CoV-2 </a:t>
            </a:r>
            <a:r>
              <a:rPr lang="en-US" sz="1950" dirty="0">
                <a:effectLst/>
              </a:rPr>
              <a:t>are two evolutionarily conserved regions, with sequence identities of 96% and 89.6%, respectively, compared to SARS-</a:t>
            </a:r>
            <a:r>
              <a:rPr lang="en-US" sz="1950" dirty="0" err="1">
                <a:effectLst/>
              </a:rPr>
              <a:t>CoV</a:t>
            </a:r>
            <a:r>
              <a:rPr lang="en-US" sz="1950" dirty="0">
                <a:effectLst/>
              </a:rPr>
              <a:t>. However, the spike protein exhibited the lowest sequence conservation (sequence identity of </a:t>
            </a:r>
            <a:r>
              <a:rPr lang="en-US" sz="1950" dirty="0">
                <a:solidFill>
                  <a:srgbClr val="FFC000"/>
                </a:solidFill>
                <a:effectLst/>
              </a:rPr>
              <a:t>77%</a:t>
            </a:r>
            <a:r>
              <a:rPr lang="en-US" sz="1950" dirty="0">
                <a:effectLst/>
              </a:rPr>
              <a:t>) between </a:t>
            </a:r>
            <a:r>
              <a:rPr lang="en-US" sz="1950" dirty="0" smtClean="0">
                <a:effectLst/>
              </a:rPr>
              <a:t>SARS-CoV-2 </a:t>
            </a:r>
            <a:r>
              <a:rPr lang="en-US" sz="1950" dirty="0">
                <a:effectLst/>
              </a:rPr>
              <a:t>and SARS-</a:t>
            </a:r>
            <a:r>
              <a:rPr lang="en-US" sz="1950" dirty="0" err="1">
                <a:effectLst/>
              </a:rPr>
              <a:t>CoV</a:t>
            </a:r>
            <a:r>
              <a:rPr lang="en-US" sz="1950" dirty="0">
                <a:effectLst/>
              </a:rPr>
              <a:t>. </a:t>
            </a:r>
            <a:r>
              <a:rPr lang="en-US" sz="1950" dirty="0" smtClean="0">
                <a:effectLst/>
              </a:rPr>
              <a:t>Meanwhile, the </a:t>
            </a:r>
            <a:r>
              <a:rPr lang="en-US" sz="1950" dirty="0">
                <a:effectLst/>
              </a:rPr>
              <a:t>spike protein of </a:t>
            </a:r>
            <a:r>
              <a:rPr lang="en-US" sz="1950" dirty="0" smtClean="0">
                <a:effectLst/>
              </a:rPr>
              <a:t>SARS-CoV-2 </a:t>
            </a:r>
            <a:r>
              <a:rPr lang="en-US" sz="1950" dirty="0">
                <a:effectLst/>
              </a:rPr>
              <a:t>only has </a:t>
            </a:r>
            <a:r>
              <a:rPr lang="en-US" sz="1950" dirty="0">
                <a:solidFill>
                  <a:srgbClr val="FFC000"/>
                </a:solidFill>
                <a:effectLst/>
              </a:rPr>
              <a:t>31.9%</a:t>
            </a:r>
            <a:r>
              <a:rPr lang="en-US" sz="1950" dirty="0">
                <a:effectLst/>
              </a:rPr>
              <a:t> sequence identity compared to MERS-</a:t>
            </a:r>
            <a:r>
              <a:rPr lang="en-US" sz="1950" dirty="0" err="1">
                <a:effectLst/>
              </a:rPr>
              <a:t>CoV</a:t>
            </a:r>
            <a:r>
              <a:rPr lang="en-US" sz="1950" dirty="0" smtClean="0">
                <a:effectLst/>
              </a:rPr>
              <a:t>.</a:t>
            </a:r>
          </a:p>
          <a:p>
            <a:pPr eaLnBrk="1" hangingPunct="1">
              <a:buBlip>
                <a:blip r:embed="rId2"/>
              </a:buBlip>
              <a:defRPr/>
            </a:pPr>
            <a:r>
              <a:rPr lang="en-US" sz="1950" dirty="0"/>
              <a:t>The S</a:t>
            </a:r>
            <a:r>
              <a:rPr lang="en-US" sz="1950" baseline="-25000" dirty="0"/>
              <a:t>2</a:t>
            </a:r>
            <a:r>
              <a:rPr lang="en-US" sz="1950" dirty="0"/>
              <a:t> subunit of SARS-CoV-2 was found highly conserved, sharing 99% sequence identity with those of the two bat SARS-like </a:t>
            </a:r>
            <a:r>
              <a:rPr lang="en-US" sz="1950" dirty="0" err="1"/>
              <a:t>CoVs</a:t>
            </a:r>
            <a:r>
              <a:rPr lang="en-US" sz="1950" dirty="0"/>
              <a:t> (SL-</a:t>
            </a:r>
            <a:r>
              <a:rPr lang="en-US" sz="1950" dirty="0" err="1"/>
              <a:t>CoV</a:t>
            </a:r>
            <a:r>
              <a:rPr lang="en-US" sz="1950" dirty="0"/>
              <a:t> ZXC21 and ZC45) and human SARS-</a:t>
            </a:r>
            <a:r>
              <a:rPr lang="en-US" sz="1950" dirty="0" err="1"/>
              <a:t>CoV</a:t>
            </a:r>
            <a:r>
              <a:rPr lang="en-US" sz="1950" dirty="0"/>
              <a:t> (Chan </a:t>
            </a:r>
            <a:r>
              <a:rPr lang="en-US" sz="1950" dirty="0" err="1"/>
              <a:t>Em</a:t>
            </a:r>
            <a:r>
              <a:rPr lang="en-US" sz="1950" dirty="0"/>
              <a:t> </a:t>
            </a:r>
            <a:r>
              <a:rPr lang="en-US" sz="1950" dirty="0" err="1"/>
              <a:t>Micr</a:t>
            </a:r>
            <a:r>
              <a:rPr lang="en-US" sz="1950" dirty="0"/>
              <a:t> </a:t>
            </a:r>
            <a:r>
              <a:rPr lang="en-US" sz="1950" dirty="0" err="1"/>
              <a:t>Inf</a:t>
            </a:r>
            <a:r>
              <a:rPr lang="en-US" sz="1950" dirty="0"/>
              <a:t> 2020). This observation suggests that broad spectrum antiviral peptides against S</a:t>
            </a:r>
            <a:r>
              <a:rPr lang="en-US" sz="1950" baseline="-25000" dirty="0"/>
              <a:t>2</a:t>
            </a:r>
            <a:r>
              <a:rPr lang="en-US" sz="1950" dirty="0"/>
              <a:t> may be considered as therapeutic candidates.</a:t>
            </a:r>
          </a:p>
          <a:p>
            <a:pPr eaLnBrk="1" hangingPunct="1">
              <a:buFont typeface="Wingdings" charset="2"/>
              <a:buBlip>
                <a:blip r:embed="rId2"/>
              </a:buBlip>
              <a:defRPr/>
            </a:pPr>
            <a:r>
              <a:rPr lang="en-US" sz="1950" dirty="0" smtClean="0"/>
              <a:t>As per WHO, 70 potential corona virus vaccine candidates are in development stage globally with three of them already being tested in human trials.</a:t>
            </a:r>
          </a:p>
          <a:p>
            <a:pPr eaLnBrk="1" hangingPunct="1">
              <a:buFont typeface="Wingdings" charset="2"/>
              <a:buBlip>
                <a:blip r:embed="rId2"/>
              </a:buBlip>
              <a:defRPr/>
            </a:pPr>
            <a:r>
              <a:rPr lang="en-US" sz="1950" dirty="0" smtClean="0"/>
              <a:t>We need to focus more on saving human lives by preventive strategies and innovative treatment protocols as vaccine development may not be that near and may take years.</a:t>
            </a:r>
          </a:p>
          <a:p>
            <a:pPr eaLnBrk="1" hangingPunct="1">
              <a:buFont typeface="Wingdings" charset="2"/>
              <a:buBlip>
                <a:blip r:embed="rId2"/>
              </a:buBlip>
              <a:defRPr/>
            </a:pPr>
            <a:endParaRPr lang="en-US" sz="1950" dirty="0" smtClean="0"/>
          </a:p>
          <a:p>
            <a:pPr eaLnBrk="1" hangingPunct="1">
              <a:buFont typeface="Wingdings" charset="2"/>
              <a:buBlip>
                <a:blip r:embed="rId2"/>
              </a:buBlip>
              <a:defRPr/>
            </a:pPr>
            <a:endParaRPr lang="en-US" sz="1950" dirty="0" smtClean="0"/>
          </a:p>
          <a:p>
            <a:pPr eaLnBrk="1" hangingPunct="1">
              <a:buFont typeface="Wingdings" charset="2"/>
              <a:buBlip>
                <a:blip r:embed="rId2"/>
              </a:buBlip>
              <a:defRPr/>
            </a:pPr>
            <a:endParaRPr lang="en-US" sz="1950" dirty="0" smtClean="0"/>
          </a:p>
          <a:p>
            <a:pPr lvl="1" eaLnBrk="1" hangingPunct="1">
              <a:defRPr/>
            </a:pPr>
            <a:endParaRPr lang="en-US" sz="195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OMESH BHARTI</a:t>
            </a:r>
          </a:p>
        </p:txBody>
      </p:sp>
      <p:sp>
        <p:nvSpPr>
          <p:cNvPr id="38914" name="Rectangle 2"/>
          <p:cNvSpPr>
            <a:spLocks noGrp="1" noChangeArrowheads="1"/>
          </p:cNvSpPr>
          <p:nvPr>
            <p:ph type="title"/>
          </p:nvPr>
        </p:nvSpPr>
        <p:spPr>
          <a:xfrm>
            <a:off x="457200" y="0"/>
            <a:ext cx="8229600" cy="609600"/>
          </a:xfrm>
        </p:spPr>
        <p:txBody>
          <a:bodyPr/>
          <a:lstStyle/>
          <a:p>
            <a:pPr eaLnBrk="1" hangingPunct="1">
              <a:defRPr/>
            </a:pPr>
            <a:r>
              <a:rPr lang="en-US" sz="2800" dirty="0" smtClean="0">
                <a:solidFill>
                  <a:srgbClr val="FFC000"/>
                </a:solidFill>
              </a:rPr>
              <a:t>Behaviour of SARS-CoV-2 (COVID 19)</a:t>
            </a:r>
          </a:p>
        </p:txBody>
      </p:sp>
      <p:sp>
        <p:nvSpPr>
          <p:cNvPr id="38915" name="Rectangle 3"/>
          <p:cNvSpPr>
            <a:spLocks noGrp="1" noChangeArrowheads="1"/>
          </p:cNvSpPr>
          <p:nvPr>
            <p:ph type="body" idx="1"/>
          </p:nvPr>
        </p:nvSpPr>
        <p:spPr>
          <a:xfrm>
            <a:off x="0" y="685800"/>
            <a:ext cx="9296400" cy="6324600"/>
          </a:xfrm>
        </p:spPr>
        <p:txBody>
          <a:bodyPr/>
          <a:lstStyle/>
          <a:p>
            <a:pPr eaLnBrk="1" hangingPunct="1">
              <a:buFont typeface="Wingdings" charset="2"/>
              <a:buBlip>
                <a:blip r:embed="rId2"/>
              </a:buBlip>
              <a:defRPr/>
            </a:pPr>
            <a:r>
              <a:rPr lang="en-US" sz="2300" dirty="0" smtClean="0">
                <a:solidFill>
                  <a:srgbClr val="FFC000"/>
                </a:solidFill>
              </a:rPr>
              <a:t>The most important point in vaccine development is </a:t>
            </a:r>
            <a:r>
              <a:rPr lang="en-US" sz="2300" dirty="0" smtClean="0"/>
              <a:t>that preclinical experience with vaccine candidates for SARS and the Middle East respiratory syndrome (MERS) have raised concerns about </a:t>
            </a:r>
            <a:r>
              <a:rPr lang="en-US" sz="2300" dirty="0" smtClean="0">
                <a:solidFill>
                  <a:srgbClr val="FFC000"/>
                </a:solidFill>
              </a:rPr>
              <a:t>exacerbating lung disease</a:t>
            </a:r>
            <a:r>
              <a:rPr lang="en-US" sz="2300" dirty="0" smtClean="0"/>
              <a:t>, either directly or as a result of antibody-dependent enhancement.</a:t>
            </a:r>
          </a:p>
          <a:p>
            <a:pPr eaLnBrk="1" hangingPunct="1">
              <a:buFont typeface="Wingdings" charset="2"/>
              <a:buBlip>
                <a:blip r:embed="rId2"/>
              </a:buBlip>
              <a:defRPr/>
            </a:pPr>
            <a:r>
              <a:rPr lang="en-US" sz="2300" dirty="0" smtClean="0"/>
              <a:t> Wall et.al. say that as the SARS-CoV-2 and SARS-</a:t>
            </a:r>
            <a:r>
              <a:rPr lang="en-US" sz="2300" dirty="0" err="1" smtClean="0"/>
              <a:t>CoV</a:t>
            </a:r>
            <a:r>
              <a:rPr lang="en-US" sz="2300" dirty="0" smtClean="0"/>
              <a:t> S</a:t>
            </a:r>
            <a:r>
              <a:rPr lang="en-US" sz="2300" baseline="30000" dirty="0" smtClean="0"/>
              <a:t>B</a:t>
            </a:r>
            <a:r>
              <a:rPr lang="en-US" sz="2300" dirty="0" smtClean="0"/>
              <a:t> domains share 75% amino acid sequence identity, future work will be necessary to evaluate whether any of these Abs neutralize the newly emerged coronavirus. These findings also indicate that it might be </a:t>
            </a:r>
            <a:r>
              <a:rPr lang="en-US" sz="2300" dirty="0" smtClean="0">
                <a:solidFill>
                  <a:srgbClr val="FFC000"/>
                </a:solidFill>
              </a:rPr>
              <a:t>difficult to distinguish exposure to SARS-CoV-2 from other </a:t>
            </a:r>
            <a:r>
              <a:rPr lang="en-US" sz="2300" dirty="0" err="1" smtClean="0">
                <a:solidFill>
                  <a:srgbClr val="FFC000"/>
                </a:solidFill>
              </a:rPr>
              <a:t>SARSr-CoVs</a:t>
            </a:r>
            <a:r>
              <a:rPr lang="en-US" sz="2300" dirty="0" smtClean="0">
                <a:solidFill>
                  <a:srgbClr val="FFC000"/>
                </a:solidFill>
              </a:rPr>
              <a:t> in serological studies </a:t>
            </a:r>
            <a:r>
              <a:rPr lang="en-US" sz="2300" dirty="0" smtClean="0"/>
              <a:t>using S </a:t>
            </a:r>
            <a:r>
              <a:rPr lang="en-US" sz="2300" dirty="0" err="1" smtClean="0"/>
              <a:t>ectodomain</a:t>
            </a:r>
            <a:r>
              <a:rPr lang="en-US" sz="2300" dirty="0" smtClean="0"/>
              <a:t> </a:t>
            </a:r>
            <a:r>
              <a:rPr lang="en-US" sz="2300" dirty="0" err="1" smtClean="0"/>
              <a:t>trimers</a:t>
            </a:r>
            <a:r>
              <a:rPr lang="en-US" sz="2300" dirty="0" smtClean="0"/>
              <a:t> and that specific assays will need to be designed.</a:t>
            </a:r>
          </a:p>
          <a:p>
            <a:pPr eaLnBrk="1" hangingPunct="1">
              <a:buFont typeface="Wingdings" charset="2"/>
              <a:buBlip>
                <a:blip r:embed="rId2"/>
              </a:buBlip>
              <a:defRPr/>
            </a:pPr>
            <a:r>
              <a:rPr lang="en-US" sz="2300" dirty="0" smtClean="0"/>
              <a:t>Finally, they demonstrate that </a:t>
            </a:r>
            <a:r>
              <a:rPr lang="en-US" sz="2300" dirty="0" smtClean="0">
                <a:solidFill>
                  <a:srgbClr val="FFC000"/>
                </a:solidFill>
              </a:rPr>
              <a:t>SARS-</a:t>
            </a:r>
            <a:r>
              <a:rPr lang="en-US" sz="2300" dirty="0" err="1" smtClean="0">
                <a:solidFill>
                  <a:srgbClr val="FFC000"/>
                </a:solidFill>
              </a:rPr>
              <a:t>CoV</a:t>
            </a:r>
            <a:r>
              <a:rPr lang="en-US" sz="2300" dirty="0" smtClean="0">
                <a:solidFill>
                  <a:srgbClr val="FFC000"/>
                </a:solidFill>
              </a:rPr>
              <a:t> S </a:t>
            </a:r>
            <a:r>
              <a:rPr lang="en-US" sz="2300" dirty="0" err="1" smtClean="0">
                <a:solidFill>
                  <a:srgbClr val="FFC000"/>
                </a:solidFill>
              </a:rPr>
              <a:t>murine</a:t>
            </a:r>
            <a:r>
              <a:rPr lang="en-US" sz="2300" dirty="0" smtClean="0">
                <a:solidFill>
                  <a:srgbClr val="FFC000"/>
                </a:solidFill>
              </a:rPr>
              <a:t> polyclonal antibodies potently inhibited SARSCoV-2</a:t>
            </a:r>
            <a:r>
              <a:rPr lang="en-US" sz="2300" dirty="0" smtClean="0"/>
              <a:t> S mediated entry into cells, indicating that cross-neutralizing antibodies targeting conserved S </a:t>
            </a:r>
            <a:r>
              <a:rPr lang="en-US" sz="2300" dirty="0" err="1" smtClean="0"/>
              <a:t>epitopes</a:t>
            </a:r>
            <a:r>
              <a:rPr lang="en-US" sz="2300" dirty="0" smtClean="0"/>
              <a:t> can be elicited upon vaccination.</a:t>
            </a:r>
          </a:p>
          <a:p>
            <a:pPr eaLnBrk="1" hangingPunct="1">
              <a:buFont typeface="Wingdings" charset="2"/>
              <a:buBlip>
                <a:blip r:embed="rId2"/>
              </a:buBlip>
              <a:defRPr/>
            </a:pPr>
            <a:endParaRPr lang="en-US" sz="2300" dirty="0" smtClean="0"/>
          </a:p>
          <a:p>
            <a:pPr eaLnBrk="1" hangingPunct="1">
              <a:buFont typeface="Wingdings" charset="2"/>
              <a:buBlip>
                <a:blip r:embed="rId2"/>
              </a:buBlip>
              <a:defRPr/>
            </a:pPr>
            <a:endParaRPr lang="en-US" sz="2300" dirty="0" smtClean="0"/>
          </a:p>
          <a:p>
            <a:pPr eaLnBrk="1" hangingPunct="1">
              <a:buFont typeface="Wingdings" charset="2"/>
              <a:buBlip>
                <a:blip r:embed="rId2"/>
              </a:buBlip>
              <a:defRPr/>
            </a:pPr>
            <a:endParaRPr lang="en-US" sz="2300" dirty="0" smtClean="0"/>
          </a:p>
          <a:p>
            <a:pPr eaLnBrk="1" hangingPunct="1">
              <a:buFont typeface="Wingdings" charset="2"/>
              <a:buBlip>
                <a:blip r:embed="rId2"/>
              </a:buBlip>
              <a:defRPr/>
            </a:pPr>
            <a:endParaRPr lang="en-US" sz="2300" dirty="0" smtClean="0"/>
          </a:p>
          <a:p>
            <a:pPr lvl="1" eaLnBrk="1" hangingPunct="1">
              <a:defRPr/>
            </a:pPr>
            <a:endParaRPr lang="en-US" sz="23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Beam</Template>
  <TotalTime>2843</TotalTime>
  <Words>1758</Words>
  <Application>Microsoft Office PowerPoint</Application>
  <PresentationFormat>On-screen Show (4:3)</PresentationFormat>
  <Paragraphs>105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Beam</vt:lpstr>
      <vt:lpstr>   COVID_19 Vaccine Some issues that need attention   </vt:lpstr>
      <vt:lpstr>Background</vt:lpstr>
      <vt:lpstr>Behaviour of previously known Human Corona viruses- OC 43 and 229E</vt:lpstr>
      <vt:lpstr>Behaviour of previously known Human Corona viruses- OC 43 and 229E</vt:lpstr>
      <vt:lpstr>Behaviour of previously known Human Corona viruses- OC 43 and 229E</vt:lpstr>
      <vt:lpstr>Behaviour of previously known Human Corona viruses- OC 43 and 229E</vt:lpstr>
      <vt:lpstr>Evolution of infectious bronchitis virus (IPV) in the field after homologous vaccination introduction and evolution of new strains</vt:lpstr>
      <vt:lpstr>Behaviour of SARS-CoV-2 (COVID 19)</vt:lpstr>
      <vt:lpstr>Behaviour of SARS-CoV-2 (COVID 19)</vt:lpstr>
      <vt:lpstr>Behaviour of SARS-CoV-2 (COVID 19)</vt:lpstr>
      <vt:lpstr>References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INTRA-DERMAL ANTIRABIES VACCINE</dc:title>
  <dc:creator>OmeshBharti</dc:creator>
  <cp:lastModifiedBy>HCL</cp:lastModifiedBy>
  <cp:revision>357</cp:revision>
  <dcterms:created xsi:type="dcterms:W3CDTF">2008-07-26T05:46:35Z</dcterms:created>
  <dcterms:modified xsi:type="dcterms:W3CDTF">2020-05-11T08:48:41Z</dcterms:modified>
</cp:coreProperties>
</file>